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9C6B1A-7686-45D4-82E6-36B81C5E28B4}" type="doc">
      <dgm:prSet loTypeId="urn:microsoft.com/office/officeart/2005/8/layout/hList3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0C3C54DB-3AAE-4B65-A4FB-86EE29944E45}">
      <dgm:prSet phldrT="[Texte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Une mesure préventive </a:t>
          </a:r>
          <a:r>
            <a:rPr lang="fr-FR" sz="1200" b="1" dirty="0" smtClean="0">
              <a:solidFill>
                <a:schemeClr val="tx1"/>
              </a:solidFill>
            </a:rPr>
            <a:t>d'accompagnement des </a:t>
          </a:r>
          <a:r>
            <a:rPr lang="fr-FR" sz="1200" b="1" dirty="0" smtClean="0">
              <a:solidFill>
                <a:schemeClr val="tx1"/>
              </a:solidFill>
            </a:rPr>
            <a:t>parents pour préserver les conditions de vie des enfants </a:t>
          </a:r>
          <a:endParaRPr lang="fr-FR" sz="1200" b="1" dirty="0">
            <a:solidFill>
              <a:schemeClr val="tx1"/>
            </a:solidFill>
          </a:endParaRPr>
        </a:p>
      </dgm:t>
    </dgm:pt>
    <dgm:pt modelId="{C6B34B27-FDE1-4582-B86E-390A81443F99}" type="parTrans" cxnId="{CF90F5A0-D421-4838-B962-122986D84EFB}">
      <dgm:prSet/>
      <dgm:spPr/>
      <dgm:t>
        <a:bodyPr/>
        <a:lstStyle/>
        <a:p>
          <a:endParaRPr lang="fr-FR"/>
        </a:p>
      </dgm:t>
    </dgm:pt>
    <dgm:pt modelId="{927B6A87-66A5-4393-A040-CC2A934A75C9}" type="sibTrans" cxnId="{CF90F5A0-D421-4838-B962-122986D84EFB}">
      <dgm:prSet/>
      <dgm:spPr/>
      <dgm:t>
        <a:bodyPr/>
        <a:lstStyle/>
        <a:p>
          <a:endParaRPr lang="fr-FR"/>
        </a:p>
      </dgm:t>
    </dgm:pt>
    <dgm:pt modelId="{D22AFE7B-61FE-4938-B489-B9A751994D02}">
      <dgm:prSet phldrT="[Texte]" custT="1"/>
      <dgm:spPr/>
      <dgm:t>
        <a:bodyPr/>
        <a:lstStyle/>
        <a:p>
          <a:r>
            <a:rPr lang="fr-FR" sz="1300" b="1" dirty="0" smtClean="0"/>
            <a:t>logement</a:t>
          </a:r>
          <a:endParaRPr lang="fr-FR" sz="1300" b="1" dirty="0"/>
        </a:p>
      </dgm:t>
    </dgm:pt>
    <dgm:pt modelId="{DD4CD808-E559-4840-ACD2-2E5E9D465B05}" type="parTrans" cxnId="{1652BE4D-40F4-493C-B0B4-739545F954C5}">
      <dgm:prSet/>
      <dgm:spPr/>
      <dgm:t>
        <a:bodyPr/>
        <a:lstStyle/>
        <a:p>
          <a:endParaRPr lang="fr-FR"/>
        </a:p>
      </dgm:t>
    </dgm:pt>
    <dgm:pt modelId="{0D63FB02-A455-4ADD-BC69-C9D84A6DBA61}" type="sibTrans" cxnId="{1652BE4D-40F4-493C-B0B4-739545F954C5}">
      <dgm:prSet/>
      <dgm:spPr/>
      <dgm:t>
        <a:bodyPr/>
        <a:lstStyle/>
        <a:p>
          <a:endParaRPr lang="fr-FR"/>
        </a:p>
      </dgm:t>
    </dgm:pt>
    <dgm:pt modelId="{D9081DBE-7AD3-46B2-BD2B-82871DB53FC4}">
      <dgm:prSet phldrT="[Texte]" custT="1"/>
      <dgm:spPr/>
      <dgm:t>
        <a:bodyPr/>
        <a:lstStyle/>
        <a:p>
          <a:r>
            <a:rPr lang="fr-FR" sz="1300" b="1" smtClean="0"/>
            <a:t>alimentation</a:t>
          </a:r>
          <a:endParaRPr lang="fr-FR" sz="1300" b="1" dirty="0"/>
        </a:p>
      </dgm:t>
    </dgm:pt>
    <dgm:pt modelId="{93673EEC-3E55-4DD2-BFF7-0882D1227774}" type="parTrans" cxnId="{0B3B83B9-0190-450D-A812-DB6A9D8C8E6D}">
      <dgm:prSet/>
      <dgm:spPr/>
      <dgm:t>
        <a:bodyPr/>
        <a:lstStyle/>
        <a:p>
          <a:endParaRPr lang="fr-FR"/>
        </a:p>
      </dgm:t>
    </dgm:pt>
    <dgm:pt modelId="{2D076498-98B7-4524-A8FB-6C94733E545F}" type="sibTrans" cxnId="{0B3B83B9-0190-450D-A812-DB6A9D8C8E6D}">
      <dgm:prSet/>
      <dgm:spPr/>
      <dgm:t>
        <a:bodyPr/>
        <a:lstStyle/>
        <a:p>
          <a:endParaRPr lang="fr-FR"/>
        </a:p>
      </dgm:t>
    </dgm:pt>
    <dgm:pt modelId="{9ADDFBCC-3816-420D-8198-82468E79C96A}">
      <dgm:prSet phldrT="[Texte]" custT="1"/>
      <dgm:spPr/>
      <dgm:t>
        <a:bodyPr/>
        <a:lstStyle/>
        <a:p>
          <a:r>
            <a:rPr lang="fr-FR" sz="1300" b="1" smtClean="0"/>
            <a:t>la santé</a:t>
          </a:r>
          <a:endParaRPr lang="fr-FR" sz="1300" b="1" dirty="0"/>
        </a:p>
      </dgm:t>
    </dgm:pt>
    <dgm:pt modelId="{619ED7A8-B03C-404B-8416-DD5647837956}" type="parTrans" cxnId="{6F48E668-0737-47F8-BE21-347283C6F14E}">
      <dgm:prSet/>
      <dgm:spPr/>
      <dgm:t>
        <a:bodyPr/>
        <a:lstStyle/>
        <a:p>
          <a:endParaRPr lang="fr-FR"/>
        </a:p>
      </dgm:t>
    </dgm:pt>
    <dgm:pt modelId="{D042B819-3610-47D2-BA4A-A4F58DB267E0}" type="sibTrans" cxnId="{6F48E668-0737-47F8-BE21-347283C6F14E}">
      <dgm:prSet/>
      <dgm:spPr/>
      <dgm:t>
        <a:bodyPr/>
        <a:lstStyle/>
        <a:p>
          <a:endParaRPr lang="fr-FR"/>
        </a:p>
      </dgm:t>
    </dgm:pt>
    <dgm:pt modelId="{A11AAE08-94D7-48C0-9820-E71D12783E1A}">
      <dgm:prSet phldrT="[Texte]" custT="1"/>
      <dgm:spPr/>
      <dgm:t>
        <a:bodyPr/>
        <a:lstStyle/>
        <a:p>
          <a:r>
            <a:rPr lang="fr-FR" sz="1300" b="1" smtClean="0"/>
            <a:t>entretien</a:t>
          </a:r>
          <a:r>
            <a:rPr lang="fr-FR" sz="1300" smtClean="0"/>
            <a:t> </a:t>
          </a:r>
          <a:r>
            <a:rPr lang="fr-FR" sz="1300" b="1" smtClean="0"/>
            <a:t>du cadre de vie</a:t>
          </a:r>
          <a:endParaRPr lang="fr-FR" sz="1300" b="1" dirty="0"/>
        </a:p>
      </dgm:t>
    </dgm:pt>
    <dgm:pt modelId="{919067A7-CCF0-4030-AB05-60FF78A3C9A5}" type="parTrans" cxnId="{57A989D5-B9C2-4947-B11A-E46141A301F1}">
      <dgm:prSet/>
      <dgm:spPr/>
      <dgm:t>
        <a:bodyPr/>
        <a:lstStyle/>
        <a:p>
          <a:endParaRPr lang="fr-FR"/>
        </a:p>
      </dgm:t>
    </dgm:pt>
    <dgm:pt modelId="{20CBADE8-C1BD-43D8-8911-35C04608FEA7}" type="sibTrans" cxnId="{57A989D5-B9C2-4947-B11A-E46141A301F1}">
      <dgm:prSet/>
      <dgm:spPr/>
      <dgm:t>
        <a:bodyPr/>
        <a:lstStyle/>
        <a:p>
          <a:endParaRPr lang="fr-FR"/>
        </a:p>
      </dgm:t>
    </dgm:pt>
    <dgm:pt modelId="{50907116-6B02-4938-9FE3-6D7D7066C202}">
      <dgm:prSet phldrT="[Texte]" custT="1"/>
      <dgm:spPr/>
      <dgm:t>
        <a:bodyPr/>
        <a:lstStyle/>
        <a:p>
          <a:r>
            <a:rPr lang="fr-FR" sz="1300" b="1" smtClean="0"/>
            <a:t>hygiène des enfants</a:t>
          </a:r>
          <a:endParaRPr lang="fr-FR" sz="1300" b="1" dirty="0"/>
        </a:p>
      </dgm:t>
    </dgm:pt>
    <dgm:pt modelId="{6C8E50E6-0694-4576-A526-52C8903656C1}" type="parTrans" cxnId="{37A60C10-F1D0-48AF-9A9A-B0F8B14C8D5C}">
      <dgm:prSet/>
      <dgm:spPr/>
      <dgm:t>
        <a:bodyPr/>
        <a:lstStyle/>
        <a:p>
          <a:endParaRPr lang="fr-FR"/>
        </a:p>
      </dgm:t>
    </dgm:pt>
    <dgm:pt modelId="{55501684-D049-4487-8F6B-E4151E005A9E}" type="sibTrans" cxnId="{37A60C10-F1D0-48AF-9A9A-B0F8B14C8D5C}">
      <dgm:prSet/>
      <dgm:spPr/>
      <dgm:t>
        <a:bodyPr/>
        <a:lstStyle/>
        <a:p>
          <a:endParaRPr lang="fr-FR"/>
        </a:p>
      </dgm:t>
    </dgm:pt>
    <dgm:pt modelId="{87211073-24F8-4BE6-8DC0-3EC5EC046BCF}">
      <dgm:prSet phldrT="[Texte]" custT="1"/>
      <dgm:spPr/>
      <dgm:t>
        <a:bodyPr/>
        <a:lstStyle/>
        <a:p>
          <a:r>
            <a:rPr lang="fr-FR" sz="1300" b="1" dirty="0" smtClean="0"/>
            <a:t>la scolarité et les loisirs</a:t>
          </a:r>
          <a:endParaRPr lang="fr-FR" sz="1300" b="1" dirty="0"/>
        </a:p>
      </dgm:t>
    </dgm:pt>
    <dgm:pt modelId="{2054F727-D6B5-4C15-922D-246B0EE4A982}" type="parTrans" cxnId="{2330F246-376B-46FD-85EB-8C5301574FC9}">
      <dgm:prSet/>
      <dgm:spPr/>
      <dgm:t>
        <a:bodyPr/>
        <a:lstStyle/>
        <a:p>
          <a:endParaRPr lang="fr-FR"/>
        </a:p>
      </dgm:t>
    </dgm:pt>
    <dgm:pt modelId="{8B1AAEB0-3C03-4CF6-8073-6ACD4CB5B8A5}" type="sibTrans" cxnId="{2330F246-376B-46FD-85EB-8C5301574FC9}">
      <dgm:prSet/>
      <dgm:spPr/>
      <dgm:t>
        <a:bodyPr/>
        <a:lstStyle/>
        <a:p>
          <a:endParaRPr lang="fr-FR"/>
        </a:p>
      </dgm:t>
    </dgm:pt>
    <dgm:pt modelId="{5AE2B3DD-335B-4EAC-A7FA-DF2B7E5017DA}" type="pres">
      <dgm:prSet presAssocID="{979C6B1A-7686-45D4-82E6-36B81C5E28B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A4ADA10-2740-45B1-B275-EF053C5B31E7}" type="pres">
      <dgm:prSet presAssocID="{0C3C54DB-3AAE-4B65-A4FB-86EE29944E45}" presName="roof" presStyleLbl="dkBgShp" presStyleIdx="0" presStyleCnt="2" custLinFactY="-100000" custLinFactNeighborX="-20532" custLinFactNeighborY="-142964"/>
      <dgm:spPr/>
      <dgm:t>
        <a:bodyPr/>
        <a:lstStyle/>
        <a:p>
          <a:endParaRPr lang="fr-FR"/>
        </a:p>
      </dgm:t>
    </dgm:pt>
    <dgm:pt modelId="{2B36FD1F-87CA-47C0-9D16-9CA08AB33FCC}" type="pres">
      <dgm:prSet presAssocID="{0C3C54DB-3AAE-4B65-A4FB-86EE29944E45}" presName="pillars" presStyleCnt="0"/>
      <dgm:spPr/>
      <dgm:t>
        <a:bodyPr/>
        <a:lstStyle/>
        <a:p>
          <a:endParaRPr lang="fr-FR"/>
        </a:p>
      </dgm:t>
    </dgm:pt>
    <dgm:pt modelId="{74A61B1E-0949-4B20-BF65-3473BD9AC879}" type="pres">
      <dgm:prSet presAssocID="{0C3C54DB-3AAE-4B65-A4FB-86EE29944E45}" presName="pillar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FB8FA46-C464-4B25-8E7D-138EFCB1A8EB}" type="pres">
      <dgm:prSet presAssocID="{D9081DBE-7AD3-46B2-BD2B-82871DB53FC4}" presName="pillar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C157F2-9297-4191-A4CB-E741BA45C092}" type="pres">
      <dgm:prSet presAssocID="{A11AAE08-94D7-48C0-9820-E71D12783E1A}" presName="pillar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1571D3-C4E3-4497-9170-C4C41CF3FE1D}" type="pres">
      <dgm:prSet presAssocID="{50907116-6B02-4938-9FE3-6D7D7066C202}" presName="pillar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6369BB1-10B6-47BD-9DBC-068274F759FE}" type="pres">
      <dgm:prSet presAssocID="{9ADDFBCC-3816-420D-8198-82468E79C96A}" presName="pillar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750A9A7-7A01-4478-85AB-A875BE3F1ADE}" type="pres">
      <dgm:prSet presAssocID="{87211073-24F8-4BE6-8DC0-3EC5EC046BCF}" presName="pillarX" presStyleLbl="node1" presStyleIdx="5" presStyleCnt="6" custScaleX="1084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CFDEF8-CF6A-444A-9A7C-C20342328142}" type="pres">
      <dgm:prSet presAssocID="{0C3C54DB-3AAE-4B65-A4FB-86EE29944E45}" presName="base" presStyleLbl="dkBgShp" presStyleIdx="1" presStyleCnt="2" custScaleY="79367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fr-FR"/>
        </a:p>
      </dgm:t>
    </dgm:pt>
  </dgm:ptLst>
  <dgm:cxnLst>
    <dgm:cxn modelId="{37A60C10-F1D0-48AF-9A9A-B0F8B14C8D5C}" srcId="{0C3C54DB-3AAE-4B65-A4FB-86EE29944E45}" destId="{50907116-6B02-4938-9FE3-6D7D7066C202}" srcOrd="3" destOrd="0" parTransId="{6C8E50E6-0694-4576-A526-52C8903656C1}" sibTransId="{55501684-D049-4487-8F6B-E4151E005A9E}"/>
    <dgm:cxn modelId="{57A989D5-B9C2-4947-B11A-E46141A301F1}" srcId="{0C3C54DB-3AAE-4B65-A4FB-86EE29944E45}" destId="{A11AAE08-94D7-48C0-9820-E71D12783E1A}" srcOrd="2" destOrd="0" parTransId="{919067A7-CCF0-4030-AB05-60FF78A3C9A5}" sibTransId="{20CBADE8-C1BD-43D8-8911-35C04608FEA7}"/>
    <dgm:cxn modelId="{CF90F5A0-D421-4838-B962-122986D84EFB}" srcId="{979C6B1A-7686-45D4-82E6-36B81C5E28B4}" destId="{0C3C54DB-3AAE-4B65-A4FB-86EE29944E45}" srcOrd="0" destOrd="0" parTransId="{C6B34B27-FDE1-4582-B86E-390A81443F99}" sibTransId="{927B6A87-66A5-4393-A040-CC2A934A75C9}"/>
    <dgm:cxn modelId="{17BE6316-65A2-4316-A251-25444CBB539C}" type="presOf" srcId="{87211073-24F8-4BE6-8DC0-3EC5EC046BCF}" destId="{D750A9A7-7A01-4478-85AB-A875BE3F1ADE}" srcOrd="0" destOrd="0" presId="urn:microsoft.com/office/officeart/2005/8/layout/hList3"/>
    <dgm:cxn modelId="{2330F246-376B-46FD-85EB-8C5301574FC9}" srcId="{0C3C54DB-3AAE-4B65-A4FB-86EE29944E45}" destId="{87211073-24F8-4BE6-8DC0-3EC5EC046BCF}" srcOrd="5" destOrd="0" parTransId="{2054F727-D6B5-4C15-922D-246B0EE4A982}" sibTransId="{8B1AAEB0-3C03-4CF6-8073-6ACD4CB5B8A5}"/>
    <dgm:cxn modelId="{4951B727-98D7-47EA-89BF-18F0AAB16391}" type="presOf" srcId="{D9081DBE-7AD3-46B2-BD2B-82871DB53FC4}" destId="{4FB8FA46-C464-4B25-8E7D-138EFCB1A8EB}" srcOrd="0" destOrd="0" presId="urn:microsoft.com/office/officeart/2005/8/layout/hList3"/>
    <dgm:cxn modelId="{CABC2460-63BD-4068-835A-45A515A09DA7}" type="presOf" srcId="{0C3C54DB-3AAE-4B65-A4FB-86EE29944E45}" destId="{9A4ADA10-2740-45B1-B275-EF053C5B31E7}" srcOrd="0" destOrd="0" presId="urn:microsoft.com/office/officeart/2005/8/layout/hList3"/>
    <dgm:cxn modelId="{4A64DD8A-4B66-41D4-A983-B9E157D80C6C}" type="presOf" srcId="{A11AAE08-94D7-48C0-9820-E71D12783E1A}" destId="{A5C157F2-9297-4191-A4CB-E741BA45C092}" srcOrd="0" destOrd="0" presId="urn:microsoft.com/office/officeart/2005/8/layout/hList3"/>
    <dgm:cxn modelId="{1652BE4D-40F4-493C-B0B4-739545F954C5}" srcId="{0C3C54DB-3AAE-4B65-A4FB-86EE29944E45}" destId="{D22AFE7B-61FE-4938-B489-B9A751994D02}" srcOrd="0" destOrd="0" parTransId="{DD4CD808-E559-4840-ACD2-2E5E9D465B05}" sibTransId="{0D63FB02-A455-4ADD-BC69-C9D84A6DBA61}"/>
    <dgm:cxn modelId="{A2966799-AF2A-4D54-8AFD-E8BE4B81594A}" type="presOf" srcId="{9ADDFBCC-3816-420D-8198-82468E79C96A}" destId="{C6369BB1-10B6-47BD-9DBC-068274F759FE}" srcOrd="0" destOrd="0" presId="urn:microsoft.com/office/officeart/2005/8/layout/hList3"/>
    <dgm:cxn modelId="{0B3B83B9-0190-450D-A812-DB6A9D8C8E6D}" srcId="{0C3C54DB-3AAE-4B65-A4FB-86EE29944E45}" destId="{D9081DBE-7AD3-46B2-BD2B-82871DB53FC4}" srcOrd="1" destOrd="0" parTransId="{93673EEC-3E55-4DD2-BFF7-0882D1227774}" sibTransId="{2D076498-98B7-4524-A8FB-6C94733E545F}"/>
    <dgm:cxn modelId="{B4C4058A-FDDC-4468-AECE-D8848E1E41A2}" type="presOf" srcId="{979C6B1A-7686-45D4-82E6-36B81C5E28B4}" destId="{5AE2B3DD-335B-4EAC-A7FA-DF2B7E5017DA}" srcOrd="0" destOrd="0" presId="urn:microsoft.com/office/officeart/2005/8/layout/hList3"/>
    <dgm:cxn modelId="{6F48E668-0737-47F8-BE21-347283C6F14E}" srcId="{0C3C54DB-3AAE-4B65-A4FB-86EE29944E45}" destId="{9ADDFBCC-3816-420D-8198-82468E79C96A}" srcOrd="4" destOrd="0" parTransId="{619ED7A8-B03C-404B-8416-DD5647837956}" sibTransId="{D042B819-3610-47D2-BA4A-A4F58DB267E0}"/>
    <dgm:cxn modelId="{6153BF2F-E15D-40D8-B68C-32F58C8AE3C0}" type="presOf" srcId="{D22AFE7B-61FE-4938-B489-B9A751994D02}" destId="{74A61B1E-0949-4B20-BF65-3473BD9AC879}" srcOrd="0" destOrd="0" presId="urn:microsoft.com/office/officeart/2005/8/layout/hList3"/>
    <dgm:cxn modelId="{E98001E9-15DC-4695-ABDB-2707E1DCC04B}" type="presOf" srcId="{50907116-6B02-4938-9FE3-6D7D7066C202}" destId="{BF1571D3-C4E3-4497-9170-C4C41CF3FE1D}" srcOrd="0" destOrd="0" presId="urn:microsoft.com/office/officeart/2005/8/layout/hList3"/>
    <dgm:cxn modelId="{088973C7-BCF6-472F-9E13-ECB0665B630C}" type="presParOf" srcId="{5AE2B3DD-335B-4EAC-A7FA-DF2B7E5017DA}" destId="{9A4ADA10-2740-45B1-B275-EF053C5B31E7}" srcOrd="0" destOrd="0" presId="urn:microsoft.com/office/officeart/2005/8/layout/hList3"/>
    <dgm:cxn modelId="{32E7A50F-B94B-4D61-9C04-C24033490D37}" type="presParOf" srcId="{5AE2B3DD-335B-4EAC-A7FA-DF2B7E5017DA}" destId="{2B36FD1F-87CA-47C0-9D16-9CA08AB33FCC}" srcOrd="1" destOrd="0" presId="urn:microsoft.com/office/officeart/2005/8/layout/hList3"/>
    <dgm:cxn modelId="{323E22EE-81AB-469A-837A-1E009901F7C1}" type="presParOf" srcId="{2B36FD1F-87CA-47C0-9D16-9CA08AB33FCC}" destId="{74A61B1E-0949-4B20-BF65-3473BD9AC879}" srcOrd="0" destOrd="0" presId="urn:microsoft.com/office/officeart/2005/8/layout/hList3"/>
    <dgm:cxn modelId="{B6EB3407-527B-4524-854C-71625AE9D038}" type="presParOf" srcId="{2B36FD1F-87CA-47C0-9D16-9CA08AB33FCC}" destId="{4FB8FA46-C464-4B25-8E7D-138EFCB1A8EB}" srcOrd="1" destOrd="0" presId="urn:microsoft.com/office/officeart/2005/8/layout/hList3"/>
    <dgm:cxn modelId="{0E86955D-037E-4716-8B0D-C70C6FA4FD8C}" type="presParOf" srcId="{2B36FD1F-87CA-47C0-9D16-9CA08AB33FCC}" destId="{A5C157F2-9297-4191-A4CB-E741BA45C092}" srcOrd="2" destOrd="0" presId="urn:microsoft.com/office/officeart/2005/8/layout/hList3"/>
    <dgm:cxn modelId="{A316FA85-35F9-4FCE-B04E-20FAD80EFB2E}" type="presParOf" srcId="{2B36FD1F-87CA-47C0-9D16-9CA08AB33FCC}" destId="{BF1571D3-C4E3-4497-9170-C4C41CF3FE1D}" srcOrd="3" destOrd="0" presId="urn:microsoft.com/office/officeart/2005/8/layout/hList3"/>
    <dgm:cxn modelId="{95FFA053-881A-4E27-B687-B777013575E5}" type="presParOf" srcId="{2B36FD1F-87CA-47C0-9D16-9CA08AB33FCC}" destId="{C6369BB1-10B6-47BD-9DBC-068274F759FE}" srcOrd="4" destOrd="0" presId="urn:microsoft.com/office/officeart/2005/8/layout/hList3"/>
    <dgm:cxn modelId="{D9F58305-9F19-4AE9-9B27-04BED0BCF1A4}" type="presParOf" srcId="{2B36FD1F-87CA-47C0-9D16-9CA08AB33FCC}" destId="{D750A9A7-7A01-4478-85AB-A875BE3F1ADE}" srcOrd="5" destOrd="0" presId="urn:microsoft.com/office/officeart/2005/8/layout/hList3"/>
    <dgm:cxn modelId="{05C0250E-FBA3-46B8-BED3-F18B0EED687F}" type="presParOf" srcId="{5AE2B3DD-335B-4EAC-A7FA-DF2B7E5017DA}" destId="{6ACFDEF8-CF6A-444A-9A7C-C20342328142}" srcOrd="2" destOrd="0" presId="urn:microsoft.com/office/officeart/2005/8/layout/hList3"/>
  </dgm:cxnLst>
  <dgm:bg>
    <a:solidFill>
      <a:schemeClr val="accent6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4ADA10-2740-45B1-B275-EF053C5B31E7}">
      <dsp:nvSpPr>
        <dsp:cNvPr id="0" name=""/>
        <dsp:cNvSpPr/>
      </dsp:nvSpPr>
      <dsp:spPr>
        <a:xfrm>
          <a:off x="0" y="0"/>
          <a:ext cx="8403093" cy="407994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</a:rPr>
            <a:t>Une mesure préventive </a:t>
          </a:r>
          <a:r>
            <a:rPr lang="fr-FR" sz="1200" b="1" kern="1200" dirty="0" smtClean="0">
              <a:solidFill>
                <a:schemeClr val="tx1"/>
              </a:solidFill>
            </a:rPr>
            <a:t>d'accompagnement des </a:t>
          </a:r>
          <a:r>
            <a:rPr lang="fr-FR" sz="1200" b="1" kern="1200" dirty="0" smtClean="0">
              <a:solidFill>
                <a:schemeClr val="tx1"/>
              </a:solidFill>
            </a:rPr>
            <a:t>parents pour préserver les conditions de vie des enfants </a:t>
          </a:r>
          <a:endParaRPr lang="fr-FR" sz="1200" b="1" kern="1200" dirty="0">
            <a:solidFill>
              <a:schemeClr val="tx1"/>
            </a:solidFill>
          </a:endParaRPr>
        </a:p>
      </dsp:txBody>
      <dsp:txXfrm>
        <a:off x="0" y="0"/>
        <a:ext cx="8403093" cy="407994"/>
      </dsp:txXfrm>
    </dsp:sp>
    <dsp:sp modelId="{74A61B1E-0949-4B20-BF65-3473BD9AC879}">
      <dsp:nvSpPr>
        <dsp:cNvPr id="0" name=""/>
        <dsp:cNvSpPr/>
      </dsp:nvSpPr>
      <dsp:spPr>
        <a:xfrm>
          <a:off x="863" y="412904"/>
          <a:ext cx="1380683" cy="85678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kern="1200" dirty="0" smtClean="0"/>
            <a:t>logement</a:t>
          </a:r>
          <a:endParaRPr lang="fr-FR" sz="1300" b="1" kern="1200" dirty="0"/>
        </a:p>
      </dsp:txBody>
      <dsp:txXfrm>
        <a:off x="863" y="412904"/>
        <a:ext cx="1380683" cy="856788"/>
      </dsp:txXfrm>
    </dsp:sp>
    <dsp:sp modelId="{4FB8FA46-C464-4B25-8E7D-138EFCB1A8EB}">
      <dsp:nvSpPr>
        <dsp:cNvPr id="0" name=""/>
        <dsp:cNvSpPr/>
      </dsp:nvSpPr>
      <dsp:spPr>
        <a:xfrm>
          <a:off x="1381547" y="412904"/>
          <a:ext cx="1380683" cy="856788"/>
        </a:xfrm>
        <a:prstGeom prst="rect">
          <a:avLst/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tint val="50000"/>
                <a:satMod val="300000"/>
              </a:schemeClr>
            </a:gs>
            <a:gs pos="35000">
              <a:schemeClr val="accent5">
                <a:hueOff val="-1986775"/>
                <a:satOff val="7962"/>
                <a:lumOff val="1726"/>
                <a:alphaOff val="0"/>
                <a:tint val="37000"/>
                <a:satMod val="30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kern="1200" smtClean="0"/>
            <a:t>alimentation</a:t>
          </a:r>
          <a:endParaRPr lang="fr-FR" sz="1300" b="1" kern="1200" dirty="0"/>
        </a:p>
      </dsp:txBody>
      <dsp:txXfrm>
        <a:off x="1381547" y="412904"/>
        <a:ext cx="1380683" cy="856788"/>
      </dsp:txXfrm>
    </dsp:sp>
    <dsp:sp modelId="{A5C157F2-9297-4191-A4CB-E741BA45C092}">
      <dsp:nvSpPr>
        <dsp:cNvPr id="0" name=""/>
        <dsp:cNvSpPr/>
      </dsp:nvSpPr>
      <dsp:spPr>
        <a:xfrm>
          <a:off x="2762231" y="412904"/>
          <a:ext cx="1380683" cy="856788"/>
        </a:xfrm>
        <a:prstGeom prst="rect">
          <a:avLst/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tint val="50000"/>
                <a:satMod val="300000"/>
              </a:schemeClr>
            </a:gs>
            <a:gs pos="35000">
              <a:schemeClr val="accent5">
                <a:hueOff val="-3973551"/>
                <a:satOff val="15924"/>
                <a:lumOff val="3451"/>
                <a:alphaOff val="0"/>
                <a:tint val="37000"/>
                <a:satMod val="30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kern="1200" smtClean="0"/>
            <a:t>entretien</a:t>
          </a:r>
          <a:r>
            <a:rPr lang="fr-FR" sz="1300" kern="1200" smtClean="0"/>
            <a:t> </a:t>
          </a:r>
          <a:r>
            <a:rPr lang="fr-FR" sz="1300" b="1" kern="1200" smtClean="0"/>
            <a:t>du cadre de vie</a:t>
          </a:r>
          <a:endParaRPr lang="fr-FR" sz="1300" b="1" kern="1200" dirty="0"/>
        </a:p>
      </dsp:txBody>
      <dsp:txXfrm>
        <a:off x="2762231" y="412904"/>
        <a:ext cx="1380683" cy="856788"/>
      </dsp:txXfrm>
    </dsp:sp>
    <dsp:sp modelId="{BF1571D3-C4E3-4497-9170-C4C41CF3FE1D}">
      <dsp:nvSpPr>
        <dsp:cNvPr id="0" name=""/>
        <dsp:cNvSpPr/>
      </dsp:nvSpPr>
      <dsp:spPr>
        <a:xfrm>
          <a:off x="4142915" y="412904"/>
          <a:ext cx="1380683" cy="856788"/>
        </a:xfrm>
        <a:prstGeom prst="rect">
          <a:avLst/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tint val="50000"/>
                <a:satMod val="300000"/>
              </a:schemeClr>
            </a:gs>
            <a:gs pos="35000">
              <a:schemeClr val="accent5">
                <a:hueOff val="-5960326"/>
                <a:satOff val="23887"/>
                <a:lumOff val="5177"/>
                <a:alphaOff val="0"/>
                <a:tint val="37000"/>
                <a:satMod val="30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kern="1200" smtClean="0"/>
            <a:t>hygiène des enfants</a:t>
          </a:r>
          <a:endParaRPr lang="fr-FR" sz="1300" b="1" kern="1200" dirty="0"/>
        </a:p>
      </dsp:txBody>
      <dsp:txXfrm>
        <a:off x="4142915" y="412904"/>
        <a:ext cx="1380683" cy="856788"/>
      </dsp:txXfrm>
    </dsp:sp>
    <dsp:sp modelId="{C6369BB1-10B6-47BD-9DBC-068274F759FE}">
      <dsp:nvSpPr>
        <dsp:cNvPr id="0" name=""/>
        <dsp:cNvSpPr/>
      </dsp:nvSpPr>
      <dsp:spPr>
        <a:xfrm>
          <a:off x="5523599" y="412904"/>
          <a:ext cx="1380683" cy="856788"/>
        </a:xfrm>
        <a:prstGeom prst="rect">
          <a:avLst/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tint val="50000"/>
                <a:satMod val="300000"/>
              </a:schemeClr>
            </a:gs>
            <a:gs pos="35000">
              <a:schemeClr val="accent5">
                <a:hueOff val="-7947101"/>
                <a:satOff val="31849"/>
                <a:lumOff val="6902"/>
                <a:alphaOff val="0"/>
                <a:tint val="37000"/>
                <a:satMod val="30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kern="1200" smtClean="0"/>
            <a:t>la santé</a:t>
          </a:r>
          <a:endParaRPr lang="fr-FR" sz="1300" b="1" kern="1200" dirty="0"/>
        </a:p>
      </dsp:txBody>
      <dsp:txXfrm>
        <a:off x="5523599" y="412904"/>
        <a:ext cx="1380683" cy="856788"/>
      </dsp:txXfrm>
    </dsp:sp>
    <dsp:sp modelId="{D750A9A7-7A01-4478-85AB-A875BE3F1ADE}">
      <dsp:nvSpPr>
        <dsp:cNvPr id="0" name=""/>
        <dsp:cNvSpPr/>
      </dsp:nvSpPr>
      <dsp:spPr>
        <a:xfrm>
          <a:off x="6904283" y="412904"/>
          <a:ext cx="1497945" cy="856788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kern="1200" dirty="0" smtClean="0"/>
            <a:t>la scolarité et les loisirs</a:t>
          </a:r>
          <a:endParaRPr lang="fr-FR" sz="1300" b="1" kern="1200" dirty="0"/>
        </a:p>
      </dsp:txBody>
      <dsp:txXfrm>
        <a:off x="6904283" y="412904"/>
        <a:ext cx="1497945" cy="856788"/>
      </dsp:txXfrm>
    </dsp:sp>
    <dsp:sp modelId="{6ACFDEF8-CF6A-444A-9A7C-C20342328142}">
      <dsp:nvSpPr>
        <dsp:cNvPr id="0" name=""/>
        <dsp:cNvSpPr/>
      </dsp:nvSpPr>
      <dsp:spPr>
        <a:xfrm>
          <a:off x="0" y="1279514"/>
          <a:ext cx="8403093" cy="75556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6BD9B-840D-43B5-864C-1FCAB4A529B5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BD12F-A3D8-44C3-9B78-40ED4016DE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53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02E4E-21C6-4FA5-AEB2-795AEDFB3940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Assemblée générale lundi 18 juin 2018</a:t>
            </a:r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957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5D4D-66DC-41BB-A7C8-B61B6B63BF4F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063B-BEC0-41B8-A120-FC86CB963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276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5D4D-66DC-41BB-A7C8-B61B6B63BF4F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063B-BEC0-41B8-A120-FC86CB963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54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5D4D-66DC-41BB-A7C8-B61B6B63BF4F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063B-BEC0-41B8-A120-FC86CB963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05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5D4D-66DC-41BB-A7C8-B61B6B63BF4F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063B-BEC0-41B8-A120-FC86CB963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60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5D4D-66DC-41BB-A7C8-B61B6B63BF4F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063B-BEC0-41B8-A120-FC86CB963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123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5D4D-66DC-41BB-A7C8-B61B6B63BF4F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063B-BEC0-41B8-A120-FC86CB963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76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5D4D-66DC-41BB-A7C8-B61B6B63BF4F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063B-BEC0-41B8-A120-FC86CB963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5005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5D4D-66DC-41BB-A7C8-B61B6B63BF4F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063B-BEC0-41B8-A120-FC86CB963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56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5D4D-66DC-41BB-A7C8-B61B6B63BF4F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063B-BEC0-41B8-A120-FC86CB963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3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5D4D-66DC-41BB-A7C8-B61B6B63BF4F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063B-BEC0-41B8-A120-FC86CB963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67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5D4D-66DC-41BB-A7C8-B61B6B63BF4F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063B-BEC0-41B8-A120-FC86CB963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77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C5D4D-66DC-41BB-A7C8-B61B6B63BF4F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8063B-BEC0-41B8-A120-FC86CB963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68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4.png"/><Relationship Id="rId5" Type="http://schemas.openxmlformats.org/officeDocument/2006/relationships/diagramData" Target="../diagrams/data1.xml"/><Relationship Id="rId10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46856" y="55981"/>
            <a:ext cx="8229600" cy="90819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fr-FR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Protection de l’enfance : </a:t>
            </a:r>
            <a:r>
              <a:rPr lang="fr-FR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AESF </a:t>
            </a:r>
            <a:r>
              <a:rPr lang="fr-F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fr-F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Accompagnement en économie sociale</a:t>
            </a:r>
            <a:br>
              <a:rPr lang="fr-FR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et familiale</a:t>
            </a:r>
            <a:br>
              <a:rPr lang="fr-FR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fr-FR" sz="2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>
          <a:xfrm>
            <a:off x="249743" y="1112821"/>
            <a:ext cx="8558660" cy="5400600"/>
          </a:xfrm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800" dirty="0" smtClean="0">
                <a:solidFill>
                  <a:schemeClr val="bg1"/>
                </a:solidFill>
              </a:rPr>
              <a:t>AESF</a:t>
            </a:r>
            <a:endParaRPr lang="fr-FR" sz="800" i="1" dirty="0">
              <a:solidFill>
                <a:schemeClr val="bg1"/>
              </a:solidFill>
            </a:endParaRPr>
          </a:p>
        </p:txBody>
      </p:sp>
      <p:pic>
        <p:nvPicPr>
          <p:cNvPr id="2050" name="Image 1" descr="EUROCD57_LOGO_QUADRI-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970" y="27009"/>
            <a:ext cx="1152128" cy="485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577" y="512676"/>
            <a:ext cx="950913" cy="51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4" name="Diagramme 23"/>
          <p:cNvGraphicFramePr/>
          <p:nvPr>
            <p:extLst>
              <p:ext uri="{D42A27DB-BD31-4B8C-83A1-F6EECF244321}">
                <p14:modId xmlns:p14="http://schemas.microsoft.com/office/powerpoint/2010/main" val="3218951287"/>
              </p:ext>
            </p:extLst>
          </p:nvPr>
        </p:nvGraphicFramePr>
        <p:xfrm>
          <a:off x="374884" y="5373216"/>
          <a:ext cx="8403093" cy="1359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863134"/>
            <a:ext cx="1615047" cy="1655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à coins arrondis 17"/>
          <p:cNvSpPr/>
          <p:nvPr/>
        </p:nvSpPr>
        <p:spPr>
          <a:xfrm>
            <a:off x="525698" y="1450041"/>
            <a:ext cx="2204101" cy="754823"/>
          </a:xfrm>
          <a:prstGeom prst="wedgeRoundRectCallout">
            <a:avLst>
              <a:gd name="adj1" fmla="val 88140"/>
              <a:gd name="adj2" fmla="val 6135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Nous pouvons accompagner 90 familles par mois sur le territoire de la Moselle</a:t>
            </a:r>
            <a:endParaRPr lang="fr-FR" sz="1200" b="1" dirty="0" smtClean="0"/>
          </a:p>
          <a:p>
            <a:pPr algn="ctr"/>
            <a:endParaRPr lang="fr-FR" sz="1600" dirty="0"/>
          </a:p>
        </p:txBody>
      </p:sp>
      <p:sp>
        <p:nvSpPr>
          <p:cNvPr id="20" name="Rectangle 19"/>
          <p:cNvSpPr/>
          <p:nvPr/>
        </p:nvSpPr>
        <p:spPr>
          <a:xfrm>
            <a:off x="527119" y="116632"/>
            <a:ext cx="1192451" cy="7920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POLE ASPP</a:t>
            </a:r>
          </a:p>
          <a:p>
            <a:pPr algn="ctr"/>
            <a:r>
              <a:rPr lang="fr-FR" sz="1400" dirty="0" smtClean="0"/>
              <a:t>Service AGPS</a:t>
            </a:r>
            <a:endParaRPr lang="fr-FR" sz="14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5580112" y="1272571"/>
            <a:ext cx="2232248" cy="1148318"/>
          </a:xfrm>
          <a:prstGeom prst="wedgeRoundRectCallout">
            <a:avLst>
              <a:gd name="adj1" fmla="val -80152"/>
              <a:gd name="adj2" fmla="val 33107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Nous nous déplaçons au domicile des familles </a:t>
            </a:r>
            <a:r>
              <a:rPr lang="fr-FR" sz="1200" dirty="0" smtClean="0"/>
              <a:t>à </a:t>
            </a:r>
            <a:r>
              <a:rPr lang="fr-FR" sz="1200" dirty="0" smtClean="0"/>
              <a:t>raison </a:t>
            </a:r>
            <a:r>
              <a:rPr lang="fr-FR" sz="1200" dirty="0" smtClean="0"/>
              <a:t>de deux visites </a:t>
            </a:r>
            <a:r>
              <a:rPr lang="fr-FR" sz="1200" dirty="0" smtClean="0"/>
              <a:t>par mois les deux premiers mois, puis une visite par mois le temps de l’accompagnement</a:t>
            </a:r>
            <a:endParaRPr lang="fr-FR" sz="1200" dirty="0"/>
          </a:p>
        </p:txBody>
      </p:sp>
      <p:sp>
        <p:nvSpPr>
          <p:cNvPr id="23" name="ZoneTexte 22"/>
          <p:cNvSpPr txBox="1"/>
          <p:nvPr/>
        </p:nvSpPr>
        <p:spPr>
          <a:xfrm>
            <a:off x="3069737" y="1181188"/>
            <a:ext cx="217129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u="sng" dirty="0" smtClean="0"/>
              <a:t>Objectif principal</a:t>
            </a:r>
            <a:r>
              <a:rPr lang="fr-FR" dirty="0" smtClean="0"/>
              <a:t>:</a:t>
            </a:r>
          </a:p>
          <a:p>
            <a:pPr algn="ctr"/>
            <a:r>
              <a:rPr lang="fr-FR" sz="1600" b="1" dirty="0" smtClean="0">
                <a:solidFill>
                  <a:srgbClr val="00B050"/>
                </a:solidFill>
              </a:rPr>
              <a:t>Le retour à l’autonomie</a:t>
            </a:r>
            <a:endParaRPr lang="fr-FR" sz="1600" b="1" dirty="0">
              <a:solidFill>
                <a:srgbClr val="00B050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323528" y="2476175"/>
            <a:ext cx="2512166" cy="1096842"/>
          </a:xfrm>
          <a:prstGeom prst="wedgeRoundRectCallout">
            <a:avLst>
              <a:gd name="adj1" fmla="val 89175"/>
              <a:gd name="adj2" fmla="val -25066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La mesure est prononcée pour 6 mois, renouvelable une </a:t>
            </a:r>
            <a:r>
              <a:rPr lang="fr-FR" sz="1200" dirty="0" smtClean="0">
                <a:solidFill>
                  <a:schemeClr val="tx1"/>
                </a:solidFill>
              </a:rPr>
              <a:t>fois. 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La mesure peut être prolongée pour 6 mois supplémentaires pour circonstances exceptionnelles</a:t>
            </a:r>
            <a:endParaRPr lang="fr-FR" sz="1200" b="1" dirty="0"/>
          </a:p>
        </p:txBody>
      </p:sp>
      <p:sp>
        <p:nvSpPr>
          <p:cNvPr id="26" name="Rectangle à coins arrondis 25"/>
          <p:cNvSpPr/>
          <p:nvPr/>
        </p:nvSpPr>
        <p:spPr>
          <a:xfrm>
            <a:off x="5606073" y="2547083"/>
            <a:ext cx="2532047" cy="1025934"/>
          </a:xfrm>
          <a:prstGeom prst="wedgeRoundRectCallout">
            <a:avLst>
              <a:gd name="adj1" fmla="val -74735"/>
              <a:gd name="adj2" fmla="val -41943"/>
              <a:gd name="adj3" fmla="val 16667"/>
            </a:avLst>
          </a:prstGeom>
          <a:solidFill>
            <a:srgbClr val="FFFFC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La mesure est proposée à la famille par l’assistante de service social. Elle est acceptée par les parents qui s’engagent sur des objectifs adaptés à leur situation.</a:t>
            </a:r>
            <a:endParaRPr lang="fr-FR" sz="1200" b="1" dirty="0"/>
          </a:p>
        </p:txBody>
      </p:sp>
      <p:sp>
        <p:nvSpPr>
          <p:cNvPr id="28" name="Rectangle à coins arrondis 27"/>
          <p:cNvSpPr/>
          <p:nvPr/>
        </p:nvSpPr>
        <p:spPr>
          <a:xfrm>
            <a:off x="7550697" y="4631635"/>
            <a:ext cx="1393251" cy="703359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          La </a:t>
            </a:r>
            <a:r>
              <a:rPr lang="fr-FR" sz="1200" dirty="0" smtClean="0"/>
              <a:t>mesure est gratuite pour les </a:t>
            </a:r>
            <a:r>
              <a:rPr lang="fr-FR" sz="1200" dirty="0" smtClean="0"/>
              <a:t>familles.</a:t>
            </a:r>
            <a:endParaRPr lang="fr-FR" sz="1200" dirty="0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149" y="4631635"/>
            <a:ext cx="325959" cy="325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700184" y="3933056"/>
            <a:ext cx="3642401" cy="11942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 smtClean="0">
              <a:solidFill>
                <a:schemeClr val="tx1"/>
              </a:solidFill>
            </a:endParaRP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Nous </a:t>
            </a:r>
            <a:r>
              <a:rPr lang="fr-FR" sz="1200" dirty="0">
                <a:solidFill>
                  <a:schemeClr val="tx1"/>
                </a:solidFill>
              </a:rPr>
              <a:t>accompagnons les </a:t>
            </a:r>
            <a:r>
              <a:rPr lang="fr-FR" sz="1200" dirty="0" smtClean="0">
                <a:solidFill>
                  <a:schemeClr val="tx1"/>
                </a:solidFill>
              </a:rPr>
              <a:t>parents dans l’établissement et la compréhension de leur budget, dans la mise à jour de leurs droits, dans l’accomplissement des démarches administratives, dans le traitement des dettes de la famille.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175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190</Words>
  <Application>Microsoft Office PowerPoint</Application>
  <PresentationFormat>Affichage à l'écran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 Protection de l’enfance : AESF  Accompagnement en économie sociale et familiale </vt:lpstr>
    </vt:vector>
  </TitlesOfParts>
  <Company>UDAF de la Moselle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Protection de l’enfance : AESF Une mesure contractuelle</dc:title>
  <dc:creator>LADAME Estelle</dc:creator>
  <cp:lastModifiedBy>LADAME Estelle</cp:lastModifiedBy>
  <cp:revision>6</cp:revision>
  <dcterms:created xsi:type="dcterms:W3CDTF">2019-01-30T13:16:04Z</dcterms:created>
  <dcterms:modified xsi:type="dcterms:W3CDTF">2019-06-26T15:32:29Z</dcterms:modified>
</cp:coreProperties>
</file>