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0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A7D3C8-DD64-4ED8-9EE4-4EFBC3564D3D}" type="doc">
      <dgm:prSet loTypeId="urn:microsoft.com/office/officeart/2008/layout/PictureAccent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BCEC6DA6-D676-4028-A33D-CA3C07EB1B25}">
      <dgm:prSet phldrT="[Texte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fr-FR" sz="1200" dirty="0" smtClean="0">
              <a:solidFill>
                <a:schemeClr val="tx1"/>
              </a:solidFill>
            </a:rPr>
            <a:t>La MASP concerne</a:t>
          </a:r>
          <a:r>
            <a:rPr lang="fr-FR" sz="1200" dirty="0" smtClean="0"/>
            <a:t> </a:t>
          </a:r>
          <a:r>
            <a:rPr lang="fr-FR" sz="1200" b="1" dirty="0" smtClean="0">
              <a:solidFill>
                <a:srgbClr val="0070C0"/>
              </a:solidFill>
            </a:rPr>
            <a:t>des personnes </a:t>
          </a:r>
          <a:r>
            <a:rPr lang="fr-FR" sz="1200" dirty="0" smtClean="0">
              <a:solidFill>
                <a:schemeClr val="tx1"/>
              </a:solidFill>
            </a:rPr>
            <a:t>percevant des </a:t>
          </a:r>
          <a:r>
            <a:rPr lang="fr-FR" sz="1200" b="1" dirty="0" smtClean="0">
              <a:solidFill>
                <a:srgbClr val="0070C0"/>
              </a:solidFill>
            </a:rPr>
            <a:t>prestations sociales </a:t>
          </a:r>
          <a:r>
            <a:rPr lang="fr-FR" sz="1200" dirty="0" smtClean="0">
              <a:solidFill>
                <a:schemeClr val="tx1"/>
              </a:solidFill>
            </a:rPr>
            <a:t>dont la </a:t>
          </a:r>
          <a:r>
            <a:rPr lang="fr-FR" sz="1200" b="1" dirty="0" smtClean="0">
              <a:solidFill>
                <a:srgbClr val="0070C0"/>
              </a:solidFill>
            </a:rPr>
            <a:t>santé</a:t>
          </a:r>
          <a:r>
            <a:rPr lang="fr-FR" sz="1200" dirty="0" smtClean="0"/>
            <a:t> </a:t>
          </a:r>
          <a:r>
            <a:rPr lang="fr-FR" sz="1200" dirty="0" smtClean="0">
              <a:solidFill>
                <a:schemeClr val="tx1"/>
              </a:solidFill>
            </a:rPr>
            <a:t>et la </a:t>
          </a:r>
          <a:r>
            <a:rPr lang="fr-FR" sz="1200" b="1" dirty="0" smtClean="0">
              <a:solidFill>
                <a:srgbClr val="0070C0"/>
              </a:solidFill>
            </a:rPr>
            <a:t>sécurité </a:t>
          </a:r>
          <a:r>
            <a:rPr lang="fr-FR" sz="1200" dirty="0" smtClean="0">
              <a:solidFill>
                <a:schemeClr val="tx1"/>
              </a:solidFill>
            </a:rPr>
            <a:t>sont menacées par les </a:t>
          </a:r>
          <a:r>
            <a:rPr lang="fr-FR" sz="1200" b="1" dirty="0" smtClean="0">
              <a:solidFill>
                <a:srgbClr val="0070C0"/>
              </a:solidFill>
            </a:rPr>
            <a:t>difficultés </a:t>
          </a:r>
          <a:r>
            <a:rPr lang="fr-FR" sz="1200" dirty="0" smtClean="0">
              <a:solidFill>
                <a:schemeClr val="tx1"/>
              </a:solidFill>
            </a:rPr>
            <a:t>qu’elle ont à gérer</a:t>
          </a:r>
          <a:r>
            <a:rPr lang="fr-FR" sz="1200" b="1" dirty="0" smtClean="0">
              <a:solidFill>
                <a:srgbClr val="0070C0"/>
              </a:solidFill>
            </a:rPr>
            <a:t> </a:t>
          </a:r>
          <a:r>
            <a:rPr lang="fr-FR" sz="1200" dirty="0" smtClean="0">
              <a:solidFill>
                <a:schemeClr val="tx1"/>
              </a:solidFill>
            </a:rPr>
            <a:t>leurs ressources</a:t>
          </a:r>
          <a:r>
            <a:rPr lang="fr-FR" sz="1500" dirty="0" smtClean="0"/>
            <a:t>.</a:t>
          </a:r>
          <a:endParaRPr lang="fr-FR" sz="1500" dirty="0"/>
        </a:p>
      </dgm:t>
    </dgm:pt>
    <dgm:pt modelId="{67D431E5-6118-47DB-B4C3-A328413A38EC}" type="parTrans" cxnId="{B3A32E2E-AE89-481B-B932-C28EF168CEA2}">
      <dgm:prSet/>
      <dgm:spPr/>
      <dgm:t>
        <a:bodyPr/>
        <a:lstStyle/>
        <a:p>
          <a:endParaRPr lang="fr-FR"/>
        </a:p>
      </dgm:t>
    </dgm:pt>
    <dgm:pt modelId="{407BD628-F1FE-4E10-9BC8-1EED269B080A}" type="sibTrans" cxnId="{B3A32E2E-AE89-481B-B932-C28EF168CEA2}">
      <dgm:prSet/>
      <dgm:spPr/>
      <dgm:t>
        <a:bodyPr/>
        <a:lstStyle/>
        <a:p>
          <a:endParaRPr lang="fr-FR"/>
        </a:p>
      </dgm:t>
    </dgm:pt>
    <dgm:pt modelId="{73127D83-D944-4F8B-957B-DD745EEED7CA}">
      <dgm:prSet phldrT="[Texte]"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algn="l"/>
          <a:r>
            <a:rPr lang="fr-FR" sz="1200" dirty="0" smtClean="0">
              <a:solidFill>
                <a:schemeClr val="tx1"/>
              </a:solidFill>
            </a:rPr>
            <a:t>Les MASP Simples (sans gestion de ressources)  sont prononcées pour une durée initiale de 6 mois renouvelable dans la durée maximum de 4 ans</a:t>
          </a:r>
          <a:endParaRPr lang="fr-FR" sz="1200" dirty="0">
            <a:solidFill>
              <a:schemeClr val="tx1"/>
            </a:solidFill>
          </a:endParaRPr>
        </a:p>
      </dgm:t>
    </dgm:pt>
    <dgm:pt modelId="{89731D8B-5F2F-409D-B134-57D1A4B80AD1}" type="parTrans" cxnId="{1BC3A5DE-C334-4DF9-AB9D-8EC96C4A1A80}">
      <dgm:prSet/>
      <dgm:spPr/>
      <dgm:t>
        <a:bodyPr/>
        <a:lstStyle/>
        <a:p>
          <a:endParaRPr lang="fr-FR"/>
        </a:p>
      </dgm:t>
    </dgm:pt>
    <dgm:pt modelId="{A2F5E211-BD59-4CA8-959E-B6F30ECB92B0}" type="sibTrans" cxnId="{1BC3A5DE-C334-4DF9-AB9D-8EC96C4A1A80}">
      <dgm:prSet/>
      <dgm:spPr/>
      <dgm:t>
        <a:bodyPr/>
        <a:lstStyle/>
        <a:p>
          <a:endParaRPr lang="fr-FR"/>
        </a:p>
      </dgm:t>
    </dgm:pt>
    <dgm:pt modelId="{1EBA47B0-B3EC-4649-AC82-28E9EBB962AC}">
      <dgm:prSet phldrT="[Texte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l"/>
          <a:r>
            <a:rPr lang="fr-FR" sz="1200" dirty="0" smtClean="0">
              <a:solidFill>
                <a:schemeClr val="tx1"/>
              </a:solidFill>
            </a:rPr>
            <a:t>Les MASP Renforcées (nous percevons et gérons les  prestations sociales de la personne)  sont prononcées pour une durée initiale de 12 mois renouvelable dans la durée maximum de 4 ans</a:t>
          </a:r>
          <a:endParaRPr lang="fr-FR" sz="1200" dirty="0">
            <a:solidFill>
              <a:schemeClr val="tx1"/>
            </a:solidFill>
          </a:endParaRPr>
        </a:p>
      </dgm:t>
    </dgm:pt>
    <dgm:pt modelId="{BD6BA83B-E013-47BE-9C16-EBDD7D1CEF8B}" type="parTrans" cxnId="{3D5A5BA2-7ED0-454D-973D-2CBC25C8785F}">
      <dgm:prSet/>
      <dgm:spPr/>
      <dgm:t>
        <a:bodyPr/>
        <a:lstStyle/>
        <a:p>
          <a:endParaRPr lang="fr-FR"/>
        </a:p>
      </dgm:t>
    </dgm:pt>
    <dgm:pt modelId="{DF47FF54-DC4A-428D-AF97-7361892CCBFD}" type="sibTrans" cxnId="{3D5A5BA2-7ED0-454D-973D-2CBC25C8785F}">
      <dgm:prSet/>
      <dgm:spPr/>
      <dgm:t>
        <a:bodyPr/>
        <a:lstStyle/>
        <a:p>
          <a:endParaRPr lang="fr-FR"/>
        </a:p>
      </dgm:t>
    </dgm:pt>
    <dgm:pt modelId="{797720E3-D3C7-4B87-B130-7C195F0CD946}" type="pres">
      <dgm:prSet presAssocID="{27A7D3C8-DD64-4ED8-9EE4-4EFBC3564D3D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C0E49891-1152-4605-B1B9-3C0A566501B0}" type="pres">
      <dgm:prSet presAssocID="{BCEC6DA6-D676-4028-A33D-CA3C07EB1B25}" presName="root" presStyleCnt="0">
        <dgm:presLayoutVars>
          <dgm:chMax/>
          <dgm:chPref val="4"/>
        </dgm:presLayoutVars>
      </dgm:prSet>
      <dgm:spPr/>
    </dgm:pt>
    <dgm:pt modelId="{029FD3FF-EA56-48E9-BA73-B69824ACC7C1}" type="pres">
      <dgm:prSet presAssocID="{BCEC6DA6-D676-4028-A33D-CA3C07EB1B25}" presName="rootComposite" presStyleCnt="0">
        <dgm:presLayoutVars/>
      </dgm:prSet>
      <dgm:spPr/>
    </dgm:pt>
    <dgm:pt modelId="{7D921EB2-6055-4796-A782-379253E25149}" type="pres">
      <dgm:prSet presAssocID="{BCEC6DA6-D676-4028-A33D-CA3C07EB1B25}" presName="rootText" presStyleLbl="node0" presStyleIdx="0" presStyleCnt="1" custScaleY="75903" custLinFactNeighborX="1215" custLinFactNeighborY="-18865">
        <dgm:presLayoutVars>
          <dgm:chMax/>
          <dgm:chPref val="4"/>
        </dgm:presLayoutVars>
      </dgm:prSet>
      <dgm:spPr/>
      <dgm:t>
        <a:bodyPr/>
        <a:lstStyle/>
        <a:p>
          <a:endParaRPr lang="fr-FR"/>
        </a:p>
      </dgm:t>
    </dgm:pt>
    <dgm:pt modelId="{F7B02807-DF7C-4B64-9D50-397A3FC35B5E}" type="pres">
      <dgm:prSet presAssocID="{BCEC6DA6-D676-4028-A33D-CA3C07EB1B25}" presName="childShape" presStyleCnt="0">
        <dgm:presLayoutVars>
          <dgm:chMax val="0"/>
          <dgm:chPref val="0"/>
        </dgm:presLayoutVars>
      </dgm:prSet>
      <dgm:spPr/>
    </dgm:pt>
    <dgm:pt modelId="{5DEEC7D1-8E04-47C5-B08D-C20543108BB6}" type="pres">
      <dgm:prSet presAssocID="{73127D83-D944-4F8B-957B-DD745EEED7CA}" presName="childComposite" presStyleCnt="0">
        <dgm:presLayoutVars>
          <dgm:chMax val="0"/>
          <dgm:chPref val="0"/>
        </dgm:presLayoutVars>
      </dgm:prSet>
      <dgm:spPr/>
    </dgm:pt>
    <dgm:pt modelId="{9E456F97-509C-4BCF-AB03-958E5234AB5F}" type="pres">
      <dgm:prSet presAssocID="{73127D83-D944-4F8B-957B-DD745EEED7CA}" presName="Image" presStyleLbl="node1" presStyleIdx="0" presStyleCnt="2" custScaleX="87806" custScaleY="88956"/>
      <dgm:spPr/>
    </dgm:pt>
    <dgm:pt modelId="{2AC742DC-189E-4502-BEAA-22DED1506419}" type="pres">
      <dgm:prSet presAssocID="{73127D83-D944-4F8B-957B-DD745EEED7CA}" presName="childText" presStyleLbl="lnNode1" presStyleIdx="0" presStyleCnt="2" custScaleY="123475" custLinFactNeighborX="-2675" custLinFactNeighborY="-57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DF51E3C-8D51-4093-8101-EC9353FAEC80}" type="pres">
      <dgm:prSet presAssocID="{1EBA47B0-B3EC-4649-AC82-28E9EBB962AC}" presName="childComposite" presStyleCnt="0">
        <dgm:presLayoutVars>
          <dgm:chMax val="0"/>
          <dgm:chPref val="0"/>
        </dgm:presLayoutVars>
      </dgm:prSet>
      <dgm:spPr/>
    </dgm:pt>
    <dgm:pt modelId="{C4A03283-6AC9-42EA-86A6-2864F51D7BE6}" type="pres">
      <dgm:prSet presAssocID="{1EBA47B0-B3EC-4649-AC82-28E9EBB962AC}" presName="Image" presStyleLbl="node1" presStyleIdx="1" presStyleCnt="2"/>
      <dgm:spPr/>
    </dgm:pt>
    <dgm:pt modelId="{B118C5D4-D12D-4744-9407-6A3CE376518D}" type="pres">
      <dgm:prSet presAssocID="{1EBA47B0-B3EC-4649-AC82-28E9EBB962AC}" presName="childText" presStyleLbl="lnNode1" presStyleIdx="1" presStyleCnt="2" custScaleY="18663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D06EA81-EB94-4A3E-A786-87751E9E5F96}" type="presOf" srcId="{73127D83-D944-4F8B-957B-DD745EEED7CA}" destId="{2AC742DC-189E-4502-BEAA-22DED1506419}" srcOrd="0" destOrd="0" presId="urn:microsoft.com/office/officeart/2008/layout/PictureAccentList"/>
    <dgm:cxn modelId="{71C3F243-0047-4D28-BF2E-F6F3BB3788BF}" type="presOf" srcId="{27A7D3C8-DD64-4ED8-9EE4-4EFBC3564D3D}" destId="{797720E3-D3C7-4B87-B130-7C195F0CD946}" srcOrd="0" destOrd="0" presId="urn:microsoft.com/office/officeart/2008/layout/PictureAccentList"/>
    <dgm:cxn modelId="{A381610C-95DC-4770-8C98-7B350333A01B}" type="presOf" srcId="{1EBA47B0-B3EC-4649-AC82-28E9EBB962AC}" destId="{B118C5D4-D12D-4744-9407-6A3CE376518D}" srcOrd="0" destOrd="0" presId="urn:microsoft.com/office/officeart/2008/layout/PictureAccentList"/>
    <dgm:cxn modelId="{FFBFFEA9-136A-4881-8EFB-094E83B6DC81}" type="presOf" srcId="{BCEC6DA6-D676-4028-A33D-CA3C07EB1B25}" destId="{7D921EB2-6055-4796-A782-379253E25149}" srcOrd="0" destOrd="0" presId="urn:microsoft.com/office/officeart/2008/layout/PictureAccentList"/>
    <dgm:cxn modelId="{3D5A5BA2-7ED0-454D-973D-2CBC25C8785F}" srcId="{BCEC6DA6-D676-4028-A33D-CA3C07EB1B25}" destId="{1EBA47B0-B3EC-4649-AC82-28E9EBB962AC}" srcOrd="1" destOrd="0" parTransId="{BD6BA83B-E013-47BE-9C16-EBDD7D1CEF8B}" sibTransId="{DF47FF54-DC4A-428D-AF97-7361892CCBFD}"/>
    <dgm:cxn modelId="{1BC3A5DE-C334-4DF9-AB9D-8EC96C4A1A80}" srcId="{BCEC6DA6-D676-4028-A33D-CA3C07EB1B25}" destId="{73127D83-D944-4F8B-957B-DD745EEED7CA}" srcOrd="0" destOrd="0" parTransId="{89731D8B-5F2F-409D-B134-57D1A4B80AD1}" sibTransId="{A2F5E211-BD59-4CA8-959E-B6F30ECB92B0}"/>
    <dgm:cxn modelId="{B3A32E2E-AE89-481B-B932-C28EF168CEA2}" srcId="{27A7D3C8-DD64-4ED8-9EE4-4EFBC3564D3D}" destId="{BCEC6DA6-D676-4028-A33D-CA3C07EB1B25}" srcOrd="0" destOrd="0" parTransId="{67D431E5-6118-47DB-B4C3-A328413A38EC}" sibTransId="{407BD628-F1FE-4E10-9BC8-1EED269B080A}"/>
    <dgm:cxn modelId="{B1CAAA9F-43AD-4253-8B3C-912A3AA8BE96}" type="presParOf" srcId="{797720E3-D3C7-4B87-B130-7C195F0CD946}" destId="{C0E49891-1152-4605-B1B9-3C0A566501B0}" srcOrd="0" destOrd="0" presId="urn:microsoft.com/office/officeart/2008/layout/PictureAccentList"/>
    <dgm:cxn modelId="{E2E23DB0-4856-4ED7-886A-5264B9A6A1E8}" type="presParOf" srcId="{C0E49891-1152-4605-B1B9-3C0A566501B0}" destId="{029FD3FF-EA56-48E9-BA73-B69824ACC7C1}" srcOrd="0" destOrd="0" presId="urn:microsoft.com/office/officeart/2008/layout/PictureAccentList"/>
    <dgm:cxn modelId="{CCDC7191-2019-4CF2-9658-D6F226FF0434}" type="presParOf" srcId="{029FD3FF-EA56-48E9-BA73-B69824ACC7C1}" destId="{7D921EB2-6055-4796-A782-379253E25149}" srcOrd="0" destOrd="0" presId="urn:microsoft.com/office/officeart/2008/layout/PictureAccentList"/>
    <dgm:cxn modelId="{6C7BA3A5-6875-4ADB-86F8-C4B0B11A3D12}" type="presParOf" srcId="{C0E49891-1152-4605-B1B9-3C0A566501B0}" destId="{F7B02807-DF7C-4B64-9D50-397A3FC35B5E}" srcOrd="1" destOrd="0" presId="urn:microsoft.com/office/officeart/2008/layout/PictureAccentList"/>
    <dgm:cxn modelId="{9C13E293-E457-4486-B27C-3C6194B00565}" type="presParOf" srcId="{F7B02807-DF7C-4B64-9D50-397A3FC35B5E}" destId="{5DEEC7D1-8E04-47C5-B08D-C20543108BB6}" srcOrd="0" destOrd="0" presId="urn:microsoft.com/office/officeart/2008/layout/PictureAccentList"/>
    <dgm:cxn modelId="{4A2452B9-DD70-48AD-B9C5-5C117249E897}" type="presParOf" srcId="{5DEEC7D1-8E04-47C5-B08D-C20543108BB6}" destId="{9E456F97-509C-4BCF-AB03-958E5234AB5F}" srcOrd="0" destOrd="0" presId="urn:microsoft.com/office/officeart/2008/layout/PictureAccentList"/>
    <dgm:cxn modelId="{961C3692-E777-4103-BC88-2DCDB772F580}" type="presParOf" srcId="{5DEEC7D1-8E04-47C5-B08D-C20543108BB6}" destId="{2AC742DC-189E-4502-BEAA-22DED1506419}" srcOrd="1" destOrd="0" presId="urn:microsoft.com/office/officeart/2008/layout/PictureAccentList"/>
    <dgm:cxn modelId="{F0313D4C-91E2-4F31-9BFE-327B6A26331C}" type="presParOf" srcId="{F7B02807-DF7C-4B64-9D50-397A3FC35B5E}" destId="{ADF51E3C-8D51-4093-8101-EC9353FAEC80}" srcOrd="1" destOrd="0" presId="urn:microsoft.com/office/officeart/2008/layout/PictureAccentList"/>
    <dgm:cxn modelId="{F50A6C57-5648-4800-B22D-ADEB39861DFA}" type="presParOf" srcId="{ADF51E3C-8D51-4093-8101-EC9353FAEC80}" destId="{C4A03283-6AC9-42EA-86A6-2864F51D7BE6}" srcOrd="0" destOrd="0" presId="urn:microsoft.com/office/officeart/2008/layout/PictureAccentList"/>
    <dgm:cxn modelId="{F920086A-9927-4436-8C8E-D87B436A6F84}" type="presParOf" srcId="{ADF51E3C-8D51-4093-8101-EC9353FAEC80}" destId="{B118C5D4-D12D-4744-9407-6A3CE376518D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21EB2-6055-4796-A782-379253E25149}">
      <dsp:nvSpPr>
        <dsp:cNvPr id="0" name=""/>
        <dsp:cNvSpPr/>
      </dsp:nvSpPr>
      <dsp:spPr>
        <a:xfrm>
          <a:off x="92468" y="0"/>
          <a:ext cx="2847361" cy="963454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</a:rPr>
            <a:t>La MASP concerne</a:t>
          </a:r>
          <a:r>
            <a:rPr lang="fr-FR" sz="1200" kern="1200" dirty="0" smtClean="0"/>
            <a:t> </a:t>
          </a:r>
          <a:r>
            <a:rPr lang="fr-FR" sz="1200" b="1" kern="1200" dirty="0" smtClean="0">
              <a:solidFill>
                <a:srgbClr val="0070C0"/>
              </a:solidFill>
            </a:rPr>
            <a:t>des personnes </a:t>
          </a:r>
          <a:r>
            <a:rPr lang="fr-FR" sz="1200" kern="1200" dirty="0" smtClean="0">
              <a:solidFill>
                <a:schemeClr val="tx1"/>
              </a:solidFill>
            </a:rPr>
            <a:t>percevant des </a:t>
          </a:r>
          <a:r>
            <a:rPr lang="fr-FR" sz="1200" b="1" kern="1200" dirty="0" smtClean="0">
              <a:solidFill>
                <a:srgbClr val="0070C0"/>
              </a:solidFill>
            </a:rPr>
            <a:t>prestations sociales </a:t>
          </a:r>
          <a:r>
            <a:rPr lang="fr-FR" sz="1200" kern="1200" dirty="0" smtClean="0">
              <a:solidFill>
                <a:schemeClr val="tx1"/>
              </a:solidFill>
            </a:rPr>
            <a:t>dont la </a:t>
          </a:r>
          <a:r>
            <a:rPr lang="fr-FR" sz="1200" b="1" kern="1200" dirty="0" smtClean="0">
              <a:solidFill>
                <a:srgbClr val="0070C0"/>
              </a:solidFill>
            </a:rPr>
            <a:t>santé</a:t>
          </a:r>
          <a:r>
            <a:rPr lang="fr-FR" sz="1200" kern="1200" dirty="0" smtClean="0"/>
            <a:t> </a:t>
          </a:r>
          <a:r>
            <a:rPr lang="fr-FR" sz="1200" kern="1200" dirty="0" smtClean="0">
              <a:solidFill>
                <a:schemeClr val="tx1"/>
              </a:solidFill>
            </a:rPr>
            <a:t>et la </a:t>
          </a:r>
          <a:r>
            <a:rPr lang="fr-FR" sz="1200" b="1" kern="1200" dirty="0" smtClean="0">
              <a:solidFill>
                <a:srgbClr val="0070C0"/>
              </a:solidFill>
            </a:rPr>
            <a:t>sécurité </a:t>
          </a:r>
          <a:r>
            <a:rPr lang="fr-FR" sz="1200" kern="1200" dirty="0" smtClean="0">
              <a:solidFill>
                <a:schemeClr val="tx1"/>
              </a:solidFill>
            </a:rPr>
            <a:t>sont menacées par les </a:t>
          </a:r>
          <a:r>
            <a:rPr lang="fr-FR" sz="1200" b="1" kern="1200" dirty="0" smtClean="0">
              <a:solidFill>
                <a:srgbClr val="0070C0"/>
              </a:solidFill>
            </a:rPr>
            <a:t>difficultés </a:t>
          </a:r>
          <a:r>
            <a:rPr lang="fr-FR" sz="1200" kern="1200" dirty="0" smtClean="0">
              <a:solidFill>
                <a:schemeClr val="tx1"/>
              </a:solidFill>
            </a:rPr>
            <a:t>qu’elle ont à gérer</a:t>
          </a:r>
          <a:r>
            <a:rPr lang="fr-FR" sz="1200" b="1" kern="1200" dirty="0" smtClean="0">
              <a:solidFill>
                <a:srgbClr val="0070C0"/>
              </a:solidFill>
            </a:rPr>
            <a:t> </a:t>
          </a:r>
          <a:r>
            <a:rPr lang="fr-FR" sz="1200" kern="1200" dirty="0" smtClean="0">
              <a:solidFill>
                <a:schemeClr val="tx1"/>
              </a:solidFill>
            </a:rPr>
            <a:t>leurs ressources</a:t>
          </a:r>
          <a:r>
            <a:rPr lang="fr-FR" sz="1500" kern="1200" dirty="0" smtClean="0"/>
            <a:t>.</a:t>
          </a:r>
          <a:endParaRPr lang="fr-FR" sz="1500" kern="1200" dirty="0"/>
        </a:p>
      </dsp:txBody>
      <dsp:txXfrm>
        <a:off x="120687" y="28219"/>
        <a:ext cx="2790923" cy="907016"/>
      </dsp:txXfrm>
    </dsp:sp>
    <dsp:sp modelId="{9E456F97-509C-4BCF-AB03-958E5234AB5F}">
      <dsp:nvSpPr>
        <dsp:cNvPr id="0" name=""/>
        <dsp:cNvSpPr/>
      </dsp:nvSpPr>
      <dsp:spPr>
        <a:xfrm>
          <a:off x="135263" y="1412605"/>
          <a:ext cx="1114541" cy="1129138"/>
        </a:xfrm>
        <a:prstGeom prst="roundRect">
          <a:avLst>
            <a:gd name="adj" fmla="val 166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C742DC-189E-4502-BEAA-22DED1506419}">
      <dsp:nvSpPr>
        <dsp:cNvPr id="0" name=""/>
        <dsp:cNvSpPr/>
      </dsp:nvSpPr>
      <dsp:spPr>
        <a:xfrm>
          <a:off x="1363180" y="1119994"/>
          <a:ext cx="1501879" cy="1567296"/>
        </a:xfrm>
        <a:prstGeom prst="roundRect">
          <a:avLst>
            <a:gd name="adj" fmla="val 1667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</a:rPr>
            <a:t>Les MASP Simples (sans gestion de ressources)  sont prononcées pour une durée initiale de 6 mois renouvelable dans la durée maximum de 4 ans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1436509" y="1193323"/>
        <a:ext cx="1355221" cy="1420638"/>
      </dsp:txXfrm>
    </dsp:sp>
    <dsp:sp modelId="{C4A03283-6AC9-42EA-86A6-2864F51D7BE6}">
      <dsp:nvSpPr>
        <dsp:cNvPr id="0" name=""/>
        <dsp:cNvSpPr/>
      </dsp:nvSpPr>
      <dsp:spPr>
        <a:xfrm>
          <a:off x="57873" y="3462955"/>
          <a:ext cx="1269323" cy="1269323"/>
        </a:xfrm>
        <a:prstGeom prst="roundRect">
          <a:avLst>
            <a:gd name="adj" fmla="val 1667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18C5D4-D12D-4744-9407-6A3CE376518D}">
      <dsp:nvSpPr>
        <dsp:cNvPr id="0" name=""/>
        <dsp:cNvSpPr/>
      </dsp:nvSpPr>
      <dsp:spPr>
        <a:xfrm>
          <a:off x="1403355" y="2913141"/>
          <a:ext cx="1501879" cy="2368950"/>
        </a:xfrm>
        <a:prstGeom prst="roundRect">
          <a:avLst>
            <a:gd name="adj" fmla="val 1667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>
              <a:solidFill>
                <a:schemeClr val="tx1"/>
              </a:solidFill>
            </a:rPr>
            <a:t>Les MASP Renforcées (nous percevons et gérons les  prestations sociales de la personne)  sont prononcées pour une durée initiale de 12 mois renouvelable dans la durée maximum de 4 ans</a:t>
          </a:r>
          <a:endParaRPr lang="fr-FR" sz="1200" kern="1200" dirty="0">
            <a:solidFill>
              <a:schemeClr val="tx1"/>
            </a:solidFill>
          </a:endParaRPr>
        </a:p>
      </dsp:txBody>
      <dsp:txXfrm>
        <a:off x="1476684" y="2986470"/>
        <a:ext cx="1355221" cy="22222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B45FC-739E-4BD4-B8B0-DBF85D4E7631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EBB4F-B2CD-41D4-A442-13267DA51E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35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E02E4E-21C6-4FA5-AEB2-795AEDFB3940}" type="slidenum">
              <a:rPr lang="fr-FR" smtClean="0"/>
              <a:t>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smtClean="0"/>
              <a:t>Assemblée générale lundi 18 juin 2018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575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1AF-EC6B-47C2-839B-6DBB66BF644B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C589-3933-488D-8A79-400D2A42F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7695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1AF-EC6B-47C2-839B-6DBB66BF644B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C589-3933-488D-8A79-400D2A42F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302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1AF-EC6B-47C2-839B-6DBB66BF644B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C589-3933-488D-8A79-400D2A42F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0282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1AF-EC6B-47C2-839B-6DBB66BF644B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C589-3933-488D-8A79-400D2A42F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9766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1AF-EC6B-47C2-839B-6DBB66BF644B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C589-3933-488D-8A79-400D2A42F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1269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1AF-EC6B-47C2-839B-6DBB66BF644B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C589-3933-488D-8A79-400D2A42F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8405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1AF-EC6B-47C2-839B-6DBB66BF644B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C589-3933-488D-8A79-400D2A42F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8551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1AF-EC6B-47C2-839B-6DBB66BF644B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C589-3933-488D-8A79-400D2A42F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263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1AF-EC6B-47C2-839B-6DBB66BF644B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C589-3933-488D-8A79-400D2A42F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1305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1AF-EC6B-47C2-839B-6DBB66BF644B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C589-3933-488D-8A79-400D2A42F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4095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A91AF-EC6B-47C2-839B-6DBB66BF644B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C589-3933-488D-8A79-400D2A42F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6015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A91AF-EC6B-47C2-839B-6DBB66BF644B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3C589-3933-488D-8A79-400D2A42F95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848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diagramQuickStyle" Target="../diagrams/quickStyle1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4.emf"/><Relationship Id="rId5" Type="http://schemas.openxmlformats.org/officeDocument/2006/relationships/diagramData" Target="../diagrams/data1.xml"/><Relationship Id="rId10" Type="http://schemas.openxmlformats.org/officeDocument/2006/relationships/image" Target="../media/image3.emf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à coins arrondis 31"/>
          <p:cNvSpPr/>
          <p:nvPr/>
        </p:nvSpPr>
        <p:spPr>
          <a:xfrm>
            <a:off x="7568256" y="5943799"/>
            <a:ext cx="1393251" cy="703359"/>
          </a:xfrm>
          <a:prstGeom prst="round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          La mesure est gratuite pour les familles.</a:t>
            </a:r>
            <a:endParaRPr lang="fr-FR" sz="1200" dirty="0"/>
          </a:p>
        </p:txBody>
      </p:sp>
      <p:cxnSp>
        <p:nvCxnSpPr>
          <p:cNvPr id="60" name="Connecteur droit avec flèche 59"/>
          <p:cNvCxnSpPr>
            <a:stCxn id="14" idx="2"/>
            <a:endCxn id="40" idx="0"/>
          </p:cNvCxnSpPr>
          <p:nvPr/>
        </p:nvCxnSpPr>
        <p:spPr>
          <a:xfrm flipH="1">
            <a:off x="4497522" y="4172074"/>
            <a:ext cx="887119" cy="9003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/>
          <p:cNvCxnSpPr>
            <a:stCxn id="14" idx="2"/>
            <a:endCxn id="44" idx="0"/>
          </p:cNvCxnSpPr>
          <p:nvPr/>
        </p:nvCxnSpPr>
        <p:spPr>
          <a:xfrm>
            <a:off x="5384641" y="4172074"/>
            <a:ext cx="366169" cy="17032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9350" y="116632"/>
            <a:ext cx="8465786" cy="10801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Protection de </a:t>
            </a:r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 personne majeure </a:t>
            </a:r>
            <a:b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fr-F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mesure d’accompagnement social personnalisé </a:t>
            </a:r>
            <a:endParaRPr lang="fr-FR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3643" y="1675236"/>
            <a:ext cx="2160240" cy="2025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522177" y="2204865"/>
            <a:ext cx="8229600" cy="46596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800" dirty="0" smtClean="0">
                <a:solidFill>
                  <a:schemeClr val="bg1"/>
                </a:solidFill>
              </a:rPr>
              <a:t>j</a:t>
            </a:r>
            <a:endParaRPr lang="fr-FR" sz="800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79512" y="96243"/>
            <a:ext cx="1063039" cy="110050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 smtClean="0"/>
              <a:t>POLE ASPP</a:t>
            </a:r>
          </a:p>
          <a:p>
            <a:pPr algn="ctr"/>
            <a:r>
              <a:rPr lang="fr-FR" sz="1400" dirty="0" smtClean="0"/>
              <a:t>Service AGPS</a:t>
            </a:r>
            <a:endParaRPr lang="fr-FR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521" y="106928"/>
            <a:ext cx="1292754" cy="568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ZoneTexte 13"/>
          <p:cNvSpPr txBox="1"/>
          <p:nvPr/>
        </p:nvSpPr>
        <p:spPr>
          <a:xfrm>
            <a:off x="4448359" y="3710409"/>
            <a:ext cx="1872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 smtClean="0"/>
              <a:t>NOUS TRAVAILLONS AVEC </a:t>
            </a:r>
          </a:p>
          <a:p>
            <a:pPr algn="ctr"/>
            <a:r>
              <a:rPr lang="fr-FR" sz="1200" b="1" dirty="0" smtClean="0"/>
              <a:t>LES PERSONNES  SUR</a:t>
            </a:r>
            <a:r>
              <a:rPr lang="fr-FR" sz="1200" b="1" u="sng" dirty="0" smtClean="0"/>
              <a:t> </a:t>
            </a:r>
            <a:r>
              <a:rPr lang="fr-FR" sz="1200" b="1" dirty="0" smtClean="0"/>
              <a:t>:</a:t>
            </a:r>
            <a:endParaRPr lang="fr-FR" sz="1200" b="1" dirty="0"/>
          </a:p>
        </p:txBody>
      </p:sp>
      <p:sp>
        <p:nvSpPr>
          <p:cNvPr id="37" name="ZoneTexte 36"/>
          <p:cNvSpPr txBox="1"/>
          <p:nvPr/>
        </p:nvSpPr>
        <p:spPr>
          <a:xfrm>
            <a:off x="5724128" y="5226129"/>
            <a:ext cx="102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FF0000"/>
                </a:solidFill>
              </a:rPr>
              <a:t>LES DETTES</a:t>
            </a:r>
            <a:endParaRPr lang="fr-FR" sz="1400" b="1" dirty="0">
              <a:solidFill>
                <a:srgbClr val="FF0000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3605974" y="4503004"/>
            <a:ext cx="12363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0070C0"/>
                </a:solidFill>
              </a:rPr>
              <a:t>LE LOGEMENT</a:t>
            </a:r>
            <a:endParaRPr lang="fr-FR" sz="1400" b="1" dirty="0">
              <a:solidFill>
                <a:srgbClr val="0070C0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3992415" y="5072391"/>
            <a:ext cx="10102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008080"/>
                </a:solidFill>
              </a:rPr>
              <a:t>LE BUDGET</a:t>
            </a:r>
            <a:endParaRPr lang="fr-FR" sz="1400" b="1" dirty="0">
              <a:solidFill>
                <a:srgbClr val="008080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5733961" y="4316979"/>
            <a:ext cx="15586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chemeClr val="accent6">
                    <a:lumMod val="75000"/>
                  </a:schemeClr>
                </a:solidFill>
              </a:rPr>
              <a:t>LES DEMARCHES</a:t>
            </a:r>
          </a:p>
          <a:p>
            <a:r>
              <a:rPr lang="fr-FR" sz="1400" b="1" dirty="0" smtClean="0">
                <a:solidFill>
                  <a:schemeClr val="accent6">
                    <a:lumMod val="75000"/>
                  </a:schemeClr>
                </a:solidFill>
              </a:rPr>
              <a:t>ADMINISTRATIVE</a:t>
            </a:r>
            <a:r>
              <a:rPr lang="fr-FR" sz="1400" dirty="0" smtClean="0">
                <a:solidFill>
                  <a:schemeClr val="accent6">
                    <a:lumMod val="75000"/>
                  </a:schemeClr>
                </a:solidFill>
              </a:rPr>
              <a:t>S</a:t>
            </a:r>
            <a:endParaRPr lang="fr-FR" sz="1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4120478" y="6244669"/>
            <a:ext cx="8958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7030A0"/>
                </a:solidFill>
              </a:rPr>
              <a:t>LA SANTE</a:t>
            </a:r>
            <a:endParaRPr lang="fr-FR" sz="1400" b="1" dirty="0">
              <a:solidFill>
                <a:srgbClr val="7030A0"/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5185238" y="5875337"/>
            <a:ext cx="11311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 smtClean="0">
                <a:solidFill>
                  <a:srgbClr val="FF3399"/>
                </a:solidFill>
              </a:rPr>
              <a:t>LE RECOURS </a:t>
            </a:r>
          </a:p>
          <a:p>
            <a:r>
              <a:rPr lang="fr-FR" sz="1400" b="1" dirty="0" smtClean="0">
                <a:solidFill>
                  <a:srgbClr val="FF3399"/>
                </a:solidFill>
              </a:rPr>
              <a:t>AUX DROITS</a:t>
            </a:r>
            <a:endParaRPr lang="fr-FR" sz="1400" b="1" dirty="0">
              <a:solidFill>
                <a:srgbClr val="FF3399"/>
              </a:solidFill>
            </a:endParaRPr>
          </a:p>
        </p:txBody>
      </p:sp>
      <p:cxnSp>
        <p:nvCxnSpPr>
          <p:cNvPr id="17" name="Connecteur droit avec flèche 16"/>
          <p:cNvCxnSpPr>
            <a:stCxn id="14" idx="2"/>
          </p:cNvCxnSpPr>
          <p:nvPr/>
        </p:nvCxnSpPr>
        <p:spPr>
          <a:xfrm flipH="1">
            <a:off x="4443628" y="4172074"/>
            <a:ext cx="941013" cy="3755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/>
          <p:cNvCxnSpPr>
            <a:stCxn id="14" idx="2"/>
          </p:cNvCxnSpPr>
          <p:nvPr/>
        </p:nvCxnSpPr>
        <p:spPr>
          <a:xfrm flipH="1">
            <a:off x="4716016" y="4172074"/>
            <a:ext cx="668625" cy="20725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avec flèche 48"/>
          <p:cNvCxnSpPr>
            <a:stCxn id="14" idx="2"/>
          </p:cNvCxnSpPr>
          <p:nvPr/>
        </p:nvCxnSpPr>
        <p:spPr>
          <a:xfrm>
            <a:off x="5384641" y="4172074"/>
            <a:ext cx="469628" cy="2898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/>
          <p:cNvCxnSpPr>
            <a:stCxn id="14" idx="2"/>
          </p:cNvCxnSpPr>
          <p:nvPr/>
        </p:nvCxnSpPr>
        <p:spPr>
          <a:xfrm>
            <a:off x="5384641" y="4172074"/>
            <a:ext cx="699527" cy="10540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Diagramme 27"/>
          <p:cNvGraphicFramePr/>
          <p:nvPr>
            <p:extLst>
              <p:ext uri="{D42A27DB-BD31-4B8C-83A1-F6EECF244321}">
                <p14:modId xmlns:p14="http://schemas.microsoft.com/office/powerpoint/2010/main" val="1588071776"/>
              </p:ext>
            </p:extLst>
          </p:nvPr>
        </p:nvGraphicFramePr>
        <p:xfrm>
          <a:off x="400502" y="1484785"/>
          <a:ext cx="2963108" cy="5283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823156"/>
            <a:ext cx="1324073" cy="1419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597" y="2775736"/>
            <a:ext cx="1162008" cy="1391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" name="Rectangle à coins arrondis 44"/>
          <p:cNvSpPr/>
          <p:nvPr/>
        </p:nvSpPr>
        <p:spPr>
          <a:xfrm>
            <a:off x="6759296" y="1716623"/>
            <a:ext cx="1619673" cy="115212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Les personnes bénéficiaires de la mesure s’engagent dans un contrat à travailler sur des objectifs déterminés</a:t>
            </a:r>
            <a:endParaRPr lang="fr-FR" sz="1200" dirty="0"/>
          </a:p>
        </p:txBody>
      </p:sp>
      <p:sp>
        <p:nvSpPr>
          <p:cNvPr id="46" name="Rectangle à coins arrondis 45"/>
          <p:cNvSpPr/>
          <p:nvPr/>
        </p:nvSpPr>
        <p:spPr>
          <a:xfrm>
            <a:off x="7178993" y="3177342"/>
            <a:ext cx="1656184" cy="152877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Nous nous déplaçons à domicile à raison de deux visites par mois les deux premiers mois, puis une visite par mois tout le temps de l’accompagnement.</a:t>
            </a:r>
            <a:endParaRPr lang="fr-FR" sz="1200" dirty="0"/>
          </a:p>
        </p:txBody>
      </p:sp>
      <p:sp>
        <p:nvSpPr>
          <p:cNvPr id="50" name="ZoneTexte 49"/>
          <p:cNvSpPr txBox="1"/>
          <p:nvPr/>
        </p:nvSpPr>
        <p:spPr>
          <a:xfrm>
            <a:off x="4120884" y="1305634"/>
            <a:ext cx="21712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u="sng" dirty="0" smtClean="0"/>
              <a:t>Objectif principal</a:t>
            </a:r>
            <a:r>
              <a:rPr lang="fr-FR" sz="1600" dirty="0" smtClean="0"/>
              <a:t>:</a:t>
            </a:r>
          </a:p>
          <a:p>
            <a:pPr algn="ctr"/>
            <a:r>
              <a:rPr lang="fr-FR" sz="1600" b="1" dirty="0" smtClean="0">
                <a:solidFill>
                  <a:srgbClr val="00B050"/>
                </a:solidFill>
              </a:rPr>
              <a:t>Le retour à l’autonomie</a:t>
            </a:r>
            <a:endParaRPr lang="fr-FR" sz="1600" b="1" dirty="0">
              <a:solidFill>
                <a:srgbClr val="00B050"/>
              </a:solidFill>
            </a:endParaRP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084" y="5875337"/>
            <a:ext cx="325959" cy="325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437521" y="705160"/>
            <a:ext cx="1307006" cy="853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71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189</Words>
  <Application>Microsoft Office PowerPoint</Application>
  <PresentationFormat>Affichage à l'écran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Protection de la personne majeure  mesure d’accompagnement social personnalisé </vt:lpstr>
    </vt:vector>
  </TitlesOfParts>
  <Company>UDAF de la Moselle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LADAME Estelle</dc:creator>
  <cp:lastModifiedBy>LADAME Estelle</cp:lastModifiedBy>
  <cp:revision>12</cp:revision>
  <dcterms:created xsi:type="dcterms:W3CDTF">2019-01-30T13:18:16Z</dcterms:created>
  <dcterms:modified xsi:type="dcterms:W3CDTF">2023-12-18T13:41:11Z</dcterms:modified>
</cp:coreProperties>
</file>