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0" r:id="rId5"/>
    <p:sldId id="257" r:id="rId6"/>
    <p:sldId id="325" r:id="rId7"/>
    <p:sldId id="302" r:id="rId8"/>
    <p:sldId id="303" r:id="rId9"/>
    <p:sldId id="307" r:id="rId10"/>
    <p:sldId id="304" r:id="rId11"/>
    <p:sldId id="305" r:id="rId12"/>
    <p:sldId id="306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26" r:id="rId24"/>
    <p:sldId id="318" r:id="rId25"/>
    <p:sldId id="319" r:id="rId26"/>
    <p:sldId id="323" r:id="rId27"/>
    <p:sldId id="299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77"/>
    <a:srgbClr val="FF432A"/>
    <a:srgbClr val="1170D4"/>
    <a:srgbClr val="19365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3038" y="19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966DB-2107-4F39-AA91-C584F39E139F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DDA6-BE5A-4E6F-8155-76C13FDF6B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7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DDA6-BE5A-4E6F-8155-76C13FDF6B07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37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0405C-480D-4DF5-BC67-2AB00C11F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6615ED-BE1F-4C6F-A2BC-8342422D7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C4E216-1034-4E47-9382-B6BD3F65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1A8891-7044-49C5-A423-5B662DBE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82C3BF-AECC-4972-A37B-1C50B6DD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DD78C-C84C-4431-8129-3BDC0A91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3796B6-3B6F-4004-ACD5-13A4DBAC9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01788F-EEF2-41C6-B1B6-06529738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46848D-D195-4358-B6D5-E865E4CA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B89B63-B5FC-420A-ABEC-1B4E0C2D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3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7360B7-24F2-46F6-A967-1EE054383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7FF31A-739B-4F66-BCA4-B2D0A2D5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D608EA-3D3C-42D9-A360-16C9445A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F972A9-CD38-4E0C-AF52-CCAA5367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B01213-E10C-46BF-8E02-7D02D7FD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6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32598D-3C10-49AA-B9FE-8D515C26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A2418E-FFAA-42CE-A845-534534348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BEDC7B-45DC-4732-AA75-A860FBA6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1F2C39-DBCD-4EB7-B087-4930FE99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1E7B73-5460-47B5-924C-97F845C4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6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979AA-51BD-4839-AE63-F48CEC35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DB4804-81F4-4C1C-A785-D19548918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71785D-29DA-498A-9867-FD094B29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7A15E-45EA-43DA-A3BC-E173EBD3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9936B7-F8E7-4C88-BB30-3C538013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9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DF960-C2D0-4E9E-9243-329F7D2D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C91309-FC6E-4CEE-B583-BD2E5AC34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94DA50-D529-4657-8006-35FD8AD23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8381D1-9080-4EDF-ABD7-0000DCC9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26508E-3530-4F93-B4AE-4B7E2EFC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220515-0261-436D-BA27-4674A99E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5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47C04-FAD1-40A7-A1FE-F3C8C875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B23E96-DBD2-4E9C-B54A-8458B787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57BEFD-C8F1-4B6D-A503-041AFCAEE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5DA592-E882-4B36-BE4C-4CA1E42A6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8C5B01-BA06-4E67-B753-F69F76B15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30AFBE-1583-46E7-A37D-38CBFE7A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E626347-8F00-4322-B0D8-EF5AC3A2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D13E06-4C31-4931-AFC0-6AE64064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D78CC-CF22-4C25-ACA6-BFD00487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C636C3-419D-4EB2-AB54-5D2F7080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ECFB03-E4B3-4F0F-B9C0-1673910D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4B9E98-407B-46C2-B7AD-F78F6392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5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26D9DA-6570-4CFA-A789-DC7B1CCC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20F2CD-A519-4EE5-B020-A3568333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D99BEA-3EF5-4063-8F7D-73E93E6A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4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AB0C-197B-45B8-8529-08BA9E25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D43793-7ACA-4AA8-A1CB-CA63745D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CCCAC7-46CB-4E59-AB57-7C0A0D4B5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42A593-1CA1-406C-9B57-7A63145D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656897-10D2-4D2C-803A-27266F69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544377-8CF4-4B24-86F0-31C11D4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3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DC99A-6434-4697-B3A2-EC6CE1A5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9F2E296-C953-4727-B971-5D7A4AC7C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7F471F-CE19-459C-AE2B-E47AD170B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4412EF-31EA-4246-A28F-64DAD855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D64E9B-E1F7-484C-8B2E-9B3BC42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B57CD1-E563-46CA-92E9-6F78BAF0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9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57A275-B678-47AA-BEC2-59EED347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B1596A-76F6-4100-9AC3-2BB3A1130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AFD74B-F462-432F-876E-D4DC39107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BBB73-BF8E-4435-A622-52CC36BB8E07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CE9128-4DA9-418A-AB63-06ABD96EF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054DAD-62F0-42F5-91A8-26B83316D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F24C-0C5F-4B62-B572-AC8293EFE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87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81.jpg"/><Relationship Id="rId4" Type="http://schemas.openxmlformats.org/officeDocument/2006/relationships/image" Target="../media/image1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85.jpg"/><Relationship Id="rId4" Type="http://schemas.openxmlformats.org/officeDocument/2006/relationships/image" Target="../media/image1.png"/><Relationship Id="rId9" Type="http://schemas.openxmlformats.org/officeDocument/2006/relationships/image" Target="../media/image8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9.png"/><Relationship Id="rId3" Type="http://schemas.microsoft.com/office/2007/relationships/media" Target="../media/media15.mp3"/><Relationship Id="rId7" Type="http://schemas.openxmlformats.org/officeDocument/2006/relationships/image" Target="../media/image51.png"/><Relationship Id="rId12" Type="http://schemas.openxmlformats.org/officeDocument/2006/relationships/image" Target="../media/image8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1.jpg"/><Relationship Id="rId10" Type="http://schemas.openxmlformats.org/officeDocument/2006/relationships/image" Target="../media/image86.png"/><Relationship Id="rId4" Type="http://schemas.openxmlformats.org/officeDocument/2006/relationships/audio" Target="../media/media15.mp3"/><Relationship Id="rId9" Type="http://schemas.openxmlformats.org/officeDocument/2006/relationships/image" Target="../media/image54.png"/><Relationship Id="rId14" Type="http://schemas.openxmlformats.org/officeDocument/2006/relationships/image" Target="../media/image9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audio" Target="../media/media17.mp3"/><Relationship Id="rId16" Type="http://schemas.openxmlformats.org/officeDocument/2006/relationships/image" Target="../media/image54.png"/><Relationship Id="rId1" Type="http://schemas.microsoft.com/office/2007/relationships/media" Target="../media/media17.mp3"/><Relationship Id="rId6" Type="http://schemas.openxmlformats.org/officeDocument/2006/relationships/image" Target="../media/image53.png"/><Relationship Id="rId11" Type="http://schemas.openxmlformats.org/officeDocument/2006/relationships/image" Target="../media/image99.png"/><Relationship Id="rId5" Type="http://schemas.openxmlformats.org/officeDocument/2006/relationships/image" Target="../media/image51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1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3.png"/><Relationship Id="rId11" Type="http://schemas.openxmlformats.org/officeDocument/2006/relationships/image" Target="../media/image111.png"/><Relationship Id="rId5" Type="http://schemas.openxmlformats.org/officeDocument/2006/relationships/image" Target="../media/image51.png"/><Relationship Id="rId10" Type="http://schemas.openxmlformats.org/officeDocument/2006/relationships/image" Target="../media/image110.png"/><Relationship Id="rId4" Type="http://schemas.openxmlformats.org/officeDocument/2006/relationships/image" Target="../media/image1.png"/><Relationship Id="rId9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12" Type="http://schemas.openxmlformats.org/officeDocument/2006/relationships/image" Target="../media/image5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3.png"/><Relationship Id="rId11" Type="http://schemas.openxmlformats.org/officeDocument/2006/relationships/image" Target="../media/image116.png"/><Relationship Id="rId5" Type="http://schemas.openxmlformats.org/officeDocument/2006/relationships/image" Target="../media/image51.png"/><Relationship Id="rId10" Type="http://schemas.openxmlformats.org/officeDocument/2006/relationships/image" Target="../media/image115.png"/><Relationship Id="rId4" Type="http://schemas.openxmlformats.org/officeDocument/2006/relationships/image" Target="../media/image1.png"/><Relationship Id="rId9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3.png"/><Relationship Id="rId11" Type="http://schemas.openxmlformats.org/officeDocument/2006/relationships/image" Target="../media/image121.png"/><Relationship Id="rId5" Type="http://schemas.openxmlformats.org/officeDocument/2006/relationships/image" Target="../media/image51.png"/><Relationship Id="rId10" Type="http://schemas.openxmlformats.org/officeDocument/2006/relationships/image" Target="../media/image120.png"/><Relationship Id="rId4" Type="http://schemas.openxmlformats.org/officeDocument/2006/relationships/image" Target="../media/image1.png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124.jpeg"/><Relationship Id="rId4" Type="http://schemas.openxmlformats.org/officeDocument/2006/relationships/image" Target="../media/image1.png"/><Relationship Id="rId9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9" Type="http://schemas.openxmlformats.org/officeDocument/2006/relationships/image" Target="../media/image32.png"/><Relationship Id="rId21" Type="http://schemas.openxmlformats.org/officeDocument/2006/relationships/image" Target="../media/image14.png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47" Type="http://schemas.openxmlformats.org/officeDocument/2006/relationships/image" Target="../media/image40.png"/><Relationship Id="rId50" Type="http://schemas.openxmlformats.org/officeDocument/2006/relationships/image" Target="../media/image43.png"/><Relationship Id="rId55" Type="http://schemas.openxmlformats.org/officeDocument/2006/relationships/image" Target="../media/image48.png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6" Type="http://schemas.openxmlformats.org/officeDocument/2006/relationships/image" Target="../media/image9.png"/><Relationship Id="rId29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53" Type="http://schemas.openxmlformats.org/officeDocument/2006/relationships/image" Target="../media/image46.png"/><Relationship Id="rId58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61" Type="http://schemas.openxmlformats.org/officeDocument/2006/relationships/image" Target="../media/image54.png"/><Relationship Id="rId19" Type="http://schemas.openxmlformats.org/officeDocument/2006/relationships/image" Target="../media/image12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image" Target="../media/image41.png"/><Relationship Id="rId56" Type="http://schemas.openxmlformats.org/officeDocument/2006/relationships/image" Target="../media/image49.png"/><Relationship Id="rId8" Type="http://schemas.openxmlformats.org/officeDocument/2006/relationships/image" Target="../media/image1.png"/><Relationship Id="rId51" Type="http://schemas.openxmlformats.org/officeDocument/2006/relationships/image" Target="../media/image44.png"/><Relationship Id="rId3" Type="http://schemas.microsoft.com/office/2007/relationships/media" Target="../media/media2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46" Type="http://schemas.openxmlformats.org/officeDocument/2006/relationships/image" Target="../media/image39.png"/><Relationship Id="rId59" Type="http://schemas.openxmlformats.org/officeDocument/2006/relationships/image" Target="../media/image52.png"/><Relationship Id="rId20" Type="http://schemas.openxmlformats.org/officeDocument/2006/relationships/image" Target="../media/image13.png"/><Relationship Id="rId41" Type="http://schemas.openxmlformats.org/officeDocument/2006/relationships/image" Target="../media/image34.png"/><Relationship Id="rId54" Type="http://schemas.openxmlformats.org/officeDocument/2006/relationships/image" Target="../media/image47.png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49" Type="http://schemas.openxmlformats.org/officeDocument/2006/relationships/image" Target="../media/image42.png"/><Relationship Id="rId57" Type="http://schemas.openxmlformats.org/officeDocument/2006/relationships/image" Target="../media/image50.png"/><Relationship Id="rId10" Type="http://schemas.openxmlformats.org/officeDocument/2006/relationships/image" Target="../media/image3.png"/><Relationship Id="rId31" Type="http://schemas.openxmlformats.org/officeDocument/2006/relationships/image" Target="../media/image24.png"/><Relationship Id="rId44" Type="http://schemas.openxmlformats.org/officeDocument/2006/relationships/image" Target="../media/image37.png"/><Relationship Id="rId52" Type="http://schemas.openxmlformats.org/officeDocument/2006/relationships/image" Target="../media/image45.png"/><Relationship Id="rId6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8.jpg"/><Relationship Id="rId12" Type="http://schemas.openxmlformats.org/officeDocument/2006/relationships/image" Target="../media/image5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3.png"/><Relationship Id="rId11" Type="http://schemas.openxmlformats.org/officeDocument/2006/relationships/image" Target="../media/image132.png"/><Relationship Id="rId5" Type="http://schemas.openxmlformats.org/officeDocument/2006/relationships/image" Target="../media/image51.png"/><Relationship Id="rId10" Type="http://schemas.openxmlformats.org/officeDocument/2006/relationships/image" Target="../media/image131.jpeg"/><Relationship Id="rId4" Type="http://schemas.openxmlformats.org/officeDocument/2006/relationships/image" Target="../media/image1.png"/><Relationship Id="rId9" Type="http://schemas.openxmlformats.org/officeDocument/2006/relationships/image" Target="../media/image1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12" Type="http://schemas.openxmlformats.org/officeDocument/2006/relationships/image" Target="../media/image54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openxmlformats.org/officeDocument/2006/relationships/image" Target="../media/image136.jpeg"/><Relationship Id="rId4" Type="http://schemas.openxmlformats.org/officeDocument/2006/relationships/image" Target="../media/image1.png"/><Relationship Id="rId9" Type="http://schemas.openxmlformats.org/officeDocument/2006/relationships/image" Target="../media/image13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7.jp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140.jpeg"/><Relationship Id="rId4" Type="http://schemas.openxmlformats.org/officeDocument/2006/relationships/image" Target="../media/image1.png"/><Relationship Id="rId9" Type="http://schemas.openxmlformats.org/officeDocument/2006/relationships/image" Target="../media/image1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jpeg"/><Relationship Id="rId10" Type="http://schemas.openxmlformats.org/officeDocument/2006/relationships/image" Target="../media/image145.png"/><Relationship Id="rId4" Type="http://schemas.openxmlformats.org/officeDocument/2006/relationships/audio" Target="../media/audio2.wav"/><Relationship Id="rId9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61.jpeg"/><Relationship Id="rId4" Type="http://schemas.openxmlformats.org/officeDocument/2006/relationships/image" Target="../media/image1.png"/><Relationship Id="rId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5.jpg"/><Relationship Id="rId3" Type="http://schemas.microsoft.com/office/2007/relationships/media" Target="../media/media7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4.png"/><Relationship Id="rId2" Type="http://schemas.openxmlformats.org/officeDocument/2006/relationships/audio" Target="../media/media6.wav"/><Relationship Id="rId16" Type="http://schemas.openxmlformats.org/officeDocument/2006/relationships/image" Target="../media/image68.jpg"/><Relationship Id="rId1" Type="http://schemas.microsoft.com/office/2007/relationships/media" Target="../media/media6.wav"/><Relationship Id="rId6" Type="http://schemas.openxmlformats.org/officeDocument/2006/relationships/audio" Target="../media/media8.mp3"/><Relationship Id="rId11" Type="http://schemas.openxmlformats.org/officeDocument/2006/relationships/image" Target="../media/image64.png"/><Relationship Id="rId5" Type="http://schemas.microsoft.com/office/2007/relationships/media" Target="../media/media8.mp3"/><Relationship Id="rId15" Type="http://schemas.openxmlformats.org/officeDocument/2006/relationships/image" Target="../media/image67.png"/><Relationship Id="rId10" Type="http://schemas.openxmlformats.org/officeDocument/2006/relationships/image" Target="../media/image53.png"/><Relationship Id="rId4" Type="http://schemas.openxmlformats.org/officeDocument/2006/relationships/audio" Target="../media/media7.wav"/><Relationship Id="rId9" Type="http://schemas.openxmlformats.org/officeDocument/2006/relationships/image" Target="../media/image51.pn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71.jpg"/><Relationship Id="rId4" Type="http://schemas.openxmlformats.org/officeDocument/2006/relationships/image" Target="../media/image1.png"/><Relationship Id="rId9" Type="http://schemas.openxmlformats.org/officeDocument/2006/relationships/image" Target="../media/image7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0" y="1064311"/>
            <a:ext cx="484632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18" y="1209885"/>
            <a:ext cx="1961804" cy="26185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78" y="4493311"/>
            <a:ext cx="3067478" cy="154326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flipH="1">
            <a:off x="1261872" y="1545336"/>
            <a:ext cx="373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 logement est le premier pas dans une vie autonome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9" y="1115567"/>
            <a:ext cx="3103437" cy="2068958"/>
          </a:xfrm>
          <a:prstGeom prst="rect">
            <a:avLst/>
          </a:prstGeom>
        </p:spPr>
      </p:pic>
      <p:pic>
        <p:nvPicPr>
          <p:cNvPr id="9" name="10_slide">
            <a:hlinkClick r:id="" action="ppaction://media"/>
            <a:extLst>
              <a:ext uri="{FF2B5EF4-FFF2-40B4-BE49-F238E27FC236}">
                <a16:creationId xmlns:a16="http://schemas.microsoft.com/office/drawing/2014/main" id="{786E7865-EF4B-2934-E104-915F18755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37" y="-1955840"/>
            <a:ext cx="4847949" cy="685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54" y="1336675"/>
            <a:ext cx="2466975" cy="18478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3" y="3539269"/>
            <a:ext cx="2506630" cy="25066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46" y="497179"/>
            <a:ext cx="2660739" cy="26873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64985" y="4267200"/>
            <a:ext cx="3617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Logiciels malveillants</a:t>
            </a:r>
          </a:p>
          <a:p>
            <a:r>
              <a:rPr lang="fr-FR" sz="2800" dirty="0" err="1">
                <a:solidFill>
                  <a:schemeClr val="bg1"/>
                </a:solidFill>
              </a:rPr>
              <a:t>Ransomwares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Hameçonnage</a:t>
            </a:r>
          </a:p>
          <a:p>
            <a:r>
              <a:rPr lang="fr-FR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0" name="11_slide">
            <a:hlinkClick r:id="" action="ppaction://media"/>
            <a:extLst>
              <a:ext uri="{FF2B5EF4-FFF2-40B4-BE49-F238E27FC236}">
                <a16:creationId xmlns:a16="http://schemas.microsoft.com/office/drawing/2014/main" id="{C11FAE8B-EC48-2133-79F2-C97EC6925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74637"/>
            <a:ext cx="12192000" cy="6858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099538" y="1512277"/>
            <a:ext cx="2637693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9" name="slid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92" y="1512277"/>
            <a:ext cx="1706115" cy="11353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50" y="3304602"/>
            <a:ext cx="2714625" cy="16859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20177" r="31747" b="29113"/>
          <a:stretch/>
        </p:blipFill>
        <p:spPr>
          <a:xfrm>
            <a:off x="8831993" y="-544067"/>
            <a:ext cx="1645920" cy="349300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flipH="1">
            <a:off x="5062258" y="1224476"/>
            <a:ext cx="355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L’UDAF acteur de santé pour les personnes en précarité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7" y="4147564"/>
            <a:ext cx="2291166" cy="22030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8" y="4085259"/>
            <a:ext cx="3208210" cy="20022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95" y="2408949"/>
            <a:ext cx="2667000" cy="1524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68600" y="3009619"/>
            <a:ext cx="2241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solidarité commence dans la rue</a:t>
            </a:r>
          </a:p>
        </p:txBody>
      </p:sp>
      <p:pic>
        <p:nvPicPr>
          <p:cNvPr id="14" name="12_slide">
            <a:hlinkClick r:id="" action="ppaction://media"/>
            <a:extLst>
              <a:ext uri="{FF2B5EF4-FFF2-40B4-BE49-F238E27FC236}">
                <a16:creationId xmlns:a16="http://schemas.microsoft.com/office/drawing/2014/main" id="{45117963-E917-6768-235B-6C9DA8105B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7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" y="338504"/>
            <a:ext cx="484794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9" y="1809166"/>
            <a:ext cx="4047621" cy="57258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77" y="-2058102"/>
            <a:ext cx="4847949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52721" y="1494308"/>
            <a:ext cx="5028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Plus de 12000 personnes accompagnées ou protégées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33990" y="4672086"/>
            <a:ext cx="5618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Près de 5300 au pôle ASPP</a:t>
            </a:r>
          </a:p>
          <a:p>
            <a:r>
              <a:rPr lang="fr-FR" sz="2400" dirty="0">
                <a:solidFill>
                  <a:schemeClr val="bg1"/>
                </a:solidFill>
              </a:rPr>
              <a:t>4500 au service insertion</a:t>
            </a:r>
          </a:p>
          <a:p>
            <a:r>
              <a:rPr lang="fr-FR" sz="2400" dirty="0">
                <a:solidFill>
                  <a:schemeClr val="bg1"/>
                </a:solidFill>
              </a:rPr>
              <a:t>Près de 2500 dans les activités hébergement - logement</a:t>
            </a:r>
          </a:p>
        </p:txBody>
      </p:sp>
      <p:pic>
        <p:nvPicPr>
          <p:cNvPr id="13" name="13_slide">
            <a:hlinkClick r:id="" action="ppaction://media"/>
            <a:extLst>
              <a:ext uri="{FF2B5EF4-FFF2-40B4-BE49-F238E27FC236}">
                <a16:creationId xmlns:a16="http://schemas.microsoft.com/office/drawing/2014/main" id="{C63FB496-AE3F-3510-5A01-FBB3DDC5B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" y="-1055077"/>
            <a:ext cx="4847949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47" y="-1406769"/>
            <a:ext cx="484794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42" y="1406769"/>
            <a:ext cx="484794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83" y="1406769"/>
            <a:ext cx="4847949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57" y="474785"/>
            <a:ext cx="3798276" cy="37982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91" y="547130"/>
            <a:ext cx="2601185" cy="260118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97" y="3407421"/>
            <a:ext cx="3098052" cy="43825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007" y="1266092"/>
            <a:ext cx="4847949" cy="685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88" y="931984"/>
            <a:ext cx="4847949" cy="6858000"/>
          </a:xfrm>
          <a:prstGeom prst="rect">
            <a:avLst/>
          </a:prstGeom>
        </p:spPr>
      </p:pic>
      <p:pic>
        <p:nvPicPr>
          <p:cNvPr id="16" name="14_slide">
            <a:hlinkClick r:id="" action="ppaction://media"/>
            <a:extLst>
              <a:ext uri="{FF2B5EF4-FFF2-40B4-BE49-F238E27FC236}">
                <a16:creationId xmlns:a16="http://schemas.microsoft.com/office/drawing/2014/main" id="{4BD89FEA-E7A3-4D69-F7DA-BE362D538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11" y="-991272"/>
            <a:ext cx="484794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73" y="212583"/>
            <a:ext cx="2236406" cy="31636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265">
            <a:off x="2123828" y="-1879036"/>
            <a:ext cx="8278901" cy="117114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66293" y="1837564"/>
            <a:ext cx="243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Georgia" panose="02040502050405020303" pitchFamily="18" charset="0"/>
              </a:rPr>
              <a:t>autonomie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80716" y="4642393"/>
            <a:ext cx="376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Georgia" panose="02040502050405020303" pitchFamily="18" charset="0"/>
              </a:rPr>
              <a:t>Ouverture droits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703856" y="3055476"/>
            <a:ext cx="26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Georgia" panose="02040502050405020303" pitchFamily="18" charset="0"/>
              </a:rPr>
              <a:t>Maintien des droits </a:t>
            </a:r>
          </a:p>
        </p:txBody>
      </p:sp>
      <p:pic>
        <p:nvPicPr>
          <p:cNvPr id="13" name="15_slide">
            <a:hlinkClick r:id="" action="ppaction://media"/>
            <a:extLst>
              <a:ext uri="{FF2B5EF4-FFF2-40B4-BE49-F238E27FC236}">
                <a16:creationId xmlns:a16="http://schemas.microsoft.com/office/drawing/2014/main" id="{0E2B9086-59BF-AEBB-3A1B-C3430430A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9" y="-1477108"/>
            <a:ext cx="4847949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58" y="-1252586"/>
            <a:ext cx="484794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57" y="2675726"/>
            <a:ext cx="2869452" cy="40591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17" y="3126780"/>
            <a:ext cx="3273898" cy="46313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60" y="2702612"/>
            <a:ext cx="3256313" cy="46064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52" y="602868"/>
            <a:ext cx="3568327" cy="5047823"/>
          </a:xfrm>
          <a:prstGeom prst="rect">
            <a:avLst/>
          </a:prstGeom>
        </p:spPr>
      </p:pic>
      <p:pic>
        <p:nvPicPr>
          <p:cNvPr id="12" name="16_slide">
            <a:hlinkClick r:id="" action="ppaction://media"/>
            <a:extLst>
              <a:ext uri="{FF2B5EF4-FFF2-40B4-BE49-F238E27FC236}">
                <a16:creationId xmlns:a16="http://schemas.microsoft.com/office/drawing/2014/main" id="{412D0091-7DCB-A1A9-8C47-C74AB21C8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7CBDAE6A-3C9F-6BA5-66C0-AE15D1DA8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80" y="1882315"/>
            <a:ext cx="4127350" cy="259712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48BC795-2B04-8D5A-8437-22660AF78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1488709"/>
            <a:ext cx="2743200" cy="38805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91B98F-5766-7F4F-6697-0F0E6D98C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9351" y="-610460"/>
            <a:ext cx="2743200" cy="38805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901CD84-A1A2-8EDA-F5DC-DA0B736C0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7063" y="2398881"/>
            <a:ext cx="2743200" cy="38805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16" y="1253510"/>
            <a:ext cx="3486122" cy="128913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14573" y="4277244"/>
            <a:ext cx="170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82871" y="4092577"/>
            <a:ext cx="2696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483 personnes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542708" y="979714"/>
            <a:ext cx="2351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L’accès à la santé</a:t>
            </a:r>
          </a:p>
        </p:txBody>
      </p:sp>
      <p:pic>
        <p:nvPicPr>
          <p:cNvPr id="15" name="17_slide">
            <a:hlinkClick r:id="" action="ppaction://media"/>
            <a:extLst>
              <a:ext uri="{FF2B5EF4-FFF2-40B4-BE49-F238E27FC236}">
                <a16:creationId xmlns:a16="http://schemas.microsoft.com/office/drawing/2014/main" id="{FC2B7CA9-9F74-7956-F790-A1C9CE3D8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BC40D4-E922-E07E-502E-7711FC5A6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748" y="2253943"/>
            <a:ext cx="2743200" cy="38805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4AE74FA-9680-CEB8-1D25-27CC25802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175" y="-217742"/>
            <a:ext cx="2743200" cy="388058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646BE8E-6D58-46C4-8E45-E88B21D92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456" y="-443122"/>
            <a:ext cx="2743200" cy="388058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E433C3C-79EB-7A6B-EDF5-D17D2DE11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1488709"/>
            <a:ext cx="2743200" cy="38805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B7F7385-286C-80E8-AFF3-EC27638CBA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555" y="919892"/>
            <a:ext cx="2743200" cy="38805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AF76CD3-A29E-B032-7A8B-6F8131E84B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6231" y="3130765"/>
            <a:ext cx="2743200" cy="38805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947672" y="1241864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Une personne sur deux sans endettement locatif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403316" y="3799930"/>
            <a:ext cx="1212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73%</a:t>
            </a:r>
          </a:p>
        </p:txBody>
      </p:sp>
      <p:pic>
        <p:nvPicPr>
          <p:cNvPr id="14" name="18_slide">
            <a:hlinkClick r:id="" action="ppaction://media"/>
            <a:extLst>
              <a:ext uri="{FF2B5EF4-FFF2-40B4-BE49-F238E27FC236}">
                <a16:creationId xmlns:a16="http://schemas.microsoft.com/office/drawing/2014/main" id="{5D9BCD4A-DC68-6E94-CD3D-C31637A36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914"/>
            <a:ext cx="12192000" cy="6858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C67B8D4-DC95-9F88-E650-5C207A748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55" y="-443122"/>
            <a:ext cx="3648401" cy="516109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073375E-7255-3896-1F1A-3ADB0D77E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3276" y="-1920819"/>
            <a:ext cx="4467128" cy="631928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7C866E3-453F-4A1E-322E-2ED5AA08D2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4832" y="2311669"/>
            <a:ext cx="2743200" cy="38805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391022" y="2049462"/>
            <a:ext cx="4143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90 % d’ouvertures de droits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4158" y="4376369"/>
            <a:ext cx="3667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Autonomie pour 144 personnes sans domicile stable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09" y="2805408"/>
            <a:ext cx="3186112" cy="3186112"/>
          </a:xfrm>
          <a:prstGeom prst="rect">
            <a:avLst/>
          </a:prstGeom>
        </p:spPr>
      </p:pic>
      <p:pic>
        <p:nvPicPr>
          <p:cNvPr id="9" name="19_slide">
            <a:hlinkClick r:id="" action="ppaction://media"/>
            <a:extLst>
              <a:ext uri="{FF2B5EF4-FFF2-40B4-BE49-F238E27FC236}">
                <a16:creationId xmlns:a16="http://schemas.microsoft.com/office/drawing/2014/main" id="{80B6E45F-35BE-54A5-431C-18BAAF37F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nd bleu">
            <a:extLst>
              <a:ext uri="{FF2B5EF4-FFF2-40B4-BE49-F238E27FC236}">
                <a16:creationId xmlns:a16="http://schemas.microsoft.com/office/drawing/2014/main" id="{22D9F61A-20A3-4F83-B223-4AF5B4595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Logo UDAF">
            <a:extLst>
              <a:ext uri="{FF2B5EF4-FFF2-40B4-BE49-F238E27FC236}">
                <a16:creationId xmlns:a16="http://schemas.microsoft.com/office/drawing/2014/main" id="{0417A545-598E-45B5-BEF4-7F178DECD8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22" y="-592974"/>
            <a:ext cx="14838947" cy="8346907"/>
          </a:xfrm>
          <a:prstGeom prst="rect">
            <a:avLst/>
          </a:prstGeom>
        </p:spPr>
      </p:pic>
      <p:pic>
        <p:nvPicPr>
          <p:cNvPr id="95" name="Tronc_01">
            <a:extLst>
              <a:ext uri="{FF2B5EF4-FFF2-40B4-BE49-F238E27FC236}">
                <a16:creationId xmlns:a16="http://schemas.microsoft.com/office/drawing/2014/main" id="{69DA7556-7BF4-4175-98B5-C899133980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7" name="Tronc_02">
            <a:extLst>
              <a:ext uri="{FF2B5EF4-FFF2-40B4-BE49-F238E27FC236}">
                <a16:creationId xmlns:a16="http://schemas.microsoft.com/office/drawing/2014/main" id="{DF366B1D-EB77-4473-B291-81F1A2F8D9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9" name="Tronc_03">
            <a:extLst>
              <a:ext uri="{FF2B5EF4-FFF2-40B4-BE49-F238E27FC236}">
                <a16:creationId xmlns:a16="http://schemas.microsoft.com/office/drawing/2014/main" id="{893E550A-4B52-4094-ADAA-8D1B7689DB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1" name="Tronc_04">
            <a:extLst>
              <a:ext uri="{FF2B5EF4-FFF2-40B4-BE49-F238E27FC236}">
                <a16:creationId xmlns:a16="http://schemas.microsoft.com/office/drawing/2014/main" id="{19BF0005-689B-474D-BBDF-FE91F5853E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" name="Tronc_05">
            <a:extLst>
              <a:ext uri="{FF2B5EF4-FFF2-40B4-BE49-F238E27FC236}">
                <a16:creationId xmlns:a16="http://schemas.microsoft.com/office/drawing/2014/main" id="{975EEB48-FB39-4297-8EBD-8F45D9A804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5" name="Tronc_06">
            <a:extLst>
              <a:ext uri="{FF2B5EF4-FFF2-40B4-BE49-F238E27FC236}">
                <a16:creationId xmlns:a16="http://schemas.microsoft.com/office/drawing/2014/main" id="{88B59E02-F04C-4F54-A926-C23FEE6B92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7" name="Tronc_07">
            <a:extLst>
              <a:ext uri="{FF2B5EF4-FFF2-40B4-BE49-F238E27FC236}">
                <a16:creationId xmlns:a16="http://schemas.microsoft.com/office/drawing/2014/main" id="{D2A1A589-7637-4EED-9B65-F31BCBF04C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5" name="Main_28">
            <a:extLst>
              <a:ext uri="{FF2B5EF4-FFF2-40B4-BE49-F238E27FC236}">
                <a16:creationId xmlns:a16="http://schemas.microsoft.com/office/drawing/2014/main" id="{65D3E696-AC0C-4E6A-A922-04D0B1BD69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7" name="Main_29">
            <a:extLst>
              <a:ext uri="{FF2B5EF4-FFF2-40B4-BE49-F238E27FC236}">
                <a16:creationId xmlns:a16="http://schemas.microsoft.com/office/drawing/2014/main" id="{74B1D59C-0812-4A98-BBBD-B981B91423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9" name="Main_30">
            <a:extLst>
              <a:ext uri="{FF2B5EF4-FFF2-40B4-BE49-F238E27FC236}">
                <a16:creationId xmlns:a16="http://schemas.microsoft.com/office/drawing/2014/main" id="{9440F031-D58E-45EB-88D9-458FF8D4A4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0" name="Main_31">
            <a:extLst>
              <a:ext uri="{FF2B5EF4-FFF2-40B4-BE49-F238E27FC236}">
                <a16:creationId xmlns:a16="http://schemas.microsoft.com/office/drawing/2014/main" id="{114FFF94-702F-4D36-AAF4-CDBFB0763C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" name="Main_32">
            <a:extLst>
              <a:ext uri="{FF2B5EF4-FFF2-40B4-BE49-F238E27FC236}">
                <a16:creationId xmlns:a16="http://schemas.microsoft.com/office/drawing/2014/main" id="{11034B4B-92B4-4B7D-9A82-B453F4A8C2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5" name="Main_33">
            <a:extLst>
              <a:ext uri="{FF2B5EF4-FFF2-40B4-BE49-F238E27FC236}">
                <a16:creationId xmlns:a16="http://schemas.microsoft.com/office/drawing/2014/main" id="{E2C4FF91-783A-4935-B1B3-7530BB82336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7" name="Main_34">
            <a:extLst>
              <a:ext uri="{FF2B5EF4-FFF2-40B4-BE49-F238E27FC236}">
                <a16:creationId xmlns:a16="http://schemas.microsoft.com/office/drawing/2014/main" id="{F8C7F1E2-573C-40A4-A5C3-1803396A27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9" name="Main_35">
            <a:extLst>
              <a:ext uri="{FF2B5EF4-FFF2-40B4-BE49-F238E27FC236}">
                <a16:creationId xmlns:a16="http://schemas.microsoft.com/office/drawing/2014/main" id="{74775C8C-B600-4495-A275-4233370F42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2" name="Main_36">
            <a:extLst>
              <a:ext uri="{FF2B5EF4-FFF2-40B4-BE49-F238E27FC236}">
                <a16:creationId xmlns:a16="http://schemas.microsoft.com/office/drawing/2014/main" id="{31A14A7B-E60E-4AD1-B549-FFCE806E98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9" name="Tronc_08">
            <a:extLst>
              <a:ext uri="{FF2B5EF4-FFF2-40B4-BE49-F238E27FC236}">
                <a16:creationId xmlns:a16="http://schemas.microsoft.com/office/drawing/2014/main" id="{4C733959-41CA-4DFB-8A14-B668026044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1" name="Tronc blanc entier" hidden="1">
            <a:extLst>
              <a:ext uri="{FF2B5EF4-FFF2-40B4-BE49-F238E27FC236}">
                <a16:creationId xmlns:a16="http://schemas.microsoft.com/office/drawing/2014/main" id="{213BDEC2-831A-4A22-8518-156F30B30B1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Main_01">
            <a:extLst>
              <a:ext uri="{FF2B5EF4-FFF2-40B4-BE49-F238E27FC236}">
                <a16:creationId xmlns:a16="http://schemas.microsoft.com/office/drawing/2014/main" id="{4EA39E28-C193-4EDB-839D-77F8A3D4660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Main_02">
            <a:extLst>
              <a:ext uri="{FF2B5EF4-FFF2-40B4-BE49-F238E27FC236}">
                <a16:creationId xmlns:a16="http://schemas.microsoft.com/office/drawing/2014/main" id="{7FDAB584-F07B-4204-BA7F-8C29A238292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Main_03">
            <a:extLst>
              <a:ext uri="{FF2B5EF4-FFF2-40B4-BE49-F238E27FC236}">
                <a16:creationId xmlns:a16="http://schemas.microsoft.com/office/drawing/2014/main" id="{C043FA87-C24F-4616-8BF4-A425C6569B2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Main_04">
            <a:extLst>
              <a:ext uri="{FF2B5EF4-FFF2-40B4-BE49-F238E27FC236}">
                <a16:creationId xmlns:a16="http://schemas.microsoft.com/office/drawing/2014/main" id="{2F9C9674-5C5F-4254-B864-EB642FF7CB5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Main_05">
            <a:extLst>
              <a:ext uri="{FF2B5EF4-FFF2-40B4-BE49-F238E27FC236}">
                <a16:creationId xmlns:a16="http://schemas.microsoft.com/office/drawing/2014/main" id="{E6180519-1423-4665-8D4A-C6223B25C64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Main_06">
            <a:extLst>
              <a:ext uri="{FF2B5EF4-FFF2-40B4-BE49-F238E27FC236}">
                <a16:creationId xmlns:a16="http://schemas.microsoft.com/office/drawing/2014/main" id="{35D2F211-72EE-4605-B62F-B4166F54BF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5" name="Main_07">
            <a:extLst>
              <a:ext uri="{FF2B5EF4-FFF2-40B4-BE49-F238E27FC236}">
                <a16:creationId xmlns:a16="http://schemas.microsoft.com/office/drawing/2014/main" id="{D89C33D0-47A7-4BB6-AB04-EBC4E1B44B1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7" name="Main_08">
            <a:extLst>
              <a:ext uri="{FF2B5EF4-FFF2-40B4-BE49-F238E27FC236}">
                <a16:creationId xmlns:a16="http://schemas.microsoft.com/office/drawing/2014/main" id="{5B59AD71-80AB-4C82-8CEA-8560219F109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9" name="Main_09">
            <a:extLst>
              <a:ext uri="{FF2B5EF4-FFF2-40B4-BE49-F238E27FC236}">
                <a16:creationId xmlns:a16="http://schemas.microsoft.com/office/drawing/2014/main" id="{764DE72E-3387-4B91-A54D-6DADC5E29D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Main_10">
            <a:extLst>
              <a:ext uri="{FF2B5EF4-FFF2-40B4-BE49-F238E27FC236}">
                <a16:creationId xmlns:a16="http://schemas.microsoft.com/office/drawing/2014/main" id="{503F66EB-BE80-42A1-97A0-3696A7F60EB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3" name="Main_11">
            <a:extLst>
              <a:ext uri="{FF2B5EF4-FFF2-40B4-BE49-F238E27FC236}">
                <a16:creationId xmlns:a16="http://schemas.microsoft.com/office/drawing/2014/main" id="{1AFB8DC5-48FF-4AD7-B2E2-9FE93F39A81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3" name="Main_12">
            <a:extLst>
              <a:ext uri="{FF2B5EF4-FFF2-40B4-BE49-F238E27FC236}">
                <a16:creationId xmlns:a16="http://schemas.microsoft.com/office/drawing/2014/main" id="{BD690D6A-91F4-4B31-9E24-7DEC2E7EAA3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5" name="Main_13">
            <a:extLst>
              <a:ext uri="{FF2B5EF4-FFF2-40B4-BE49-F238E27FC236}">
                <a16:creationId xmlns:a16="http://schemas.microsoft.com/office/drawing/2014/main" id="{AFEC9952-9FCC-40EE-97C9-2957871352F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7" name="Main_14">
            <a:extLst>
              <a:ext uri="{FF2B5EF4-FFF2-40B4-BE49-F238E27FC236}">
                <a16:creationId xmlns:a16="http://schemas.microsoft.com/office/drawing/2014/main" id="{3311A676-6805-4BBC-B06B-799980CB3FA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6" name="Main_15">
            <a:extLst>
              <a:ext uri="{FF2B5EF4-FFF2-40B4-BE49-F238E27FC236}">
                <a16:creationId xmlns:a16="http://schemas.microsoft.com/office/drawing/2014/main" id="{0D07D5DC-04F5-40FA-A6BC-6788F24D833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1" name="Main_16">
            <a:extLst>
              <a:ext uri="{FF2B5EF4-FFF2-40B4-BE49-F238E27FC236}">
                <a16:creationId xmlns:a16="http://schemas.microsoft.com/office/drawing/2014/main" id="{D3B63271-7CEC-431D-AE02-1D897D0A32D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4" name="Main_17">
            <a:extLst>
              <a:ext uri="{FF2B5EF4-FFF2-40B4-BE49-F238E27FC236}">
                <a16:creationId xmlns:a16="http://schemas.microsoft.com/office/drawing/2014/main" id="{B647D6BC-6B9A-4698-8C16-F9562BC28B1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5" name="Main_18">
            <a:extLst>
              <a:ext uri="{FF2B5EF4-FFF2-40B4-BE49-F238E27FC236}">
                <a16:creationId xmlns:a16="http://schemas.microsoft.com/office/drawing/2014/main" id="{CFD289C8-1F62-4688-A229-8F1830C0468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" y="0"/>
            <a:ext cx="12192000" cy="6858000"/>
          </a:xfrm>
          <a:prstGeom prst="rect">
            <a:avLst/>
          </a:prstGeom>
        </p:spPr>
      </p:pic>
      <p:pic>
        <p:nvPicPr>
          <p:cNvPr id="127" name="Main_19">
            <a:extLst>
              <a:ext uri="{FF2B5EF4-FFF2-40B4-BE49-F238E27FC236}">
                <a16:creationId xmlns:a16="http://schemas.microsoft.com/office/drawing/2014/main" id="{9070C04C-282B-4E17-844C-F65AC942B11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9" name="Main_20">
            <a:extLst>
              <a:ext uri="{FF2B5EF4-FFF2-40B4-BE49-F238E27FC236}">
                <a16:creationId xmlns:a16="http://schemas.microsoft.com/office/drawing/2014/main" id="{7B839648-4A55-4514-A4D8-30C6D518BA7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1" name="Main_21">
            <a:extLst>
              <a:ext uri="{FF2B5EF4-FFF2-40B4-BE49-F238E27FC236}">
                <a16:creationId xmlns:a16="http://schemas.microsoft.com/office/drawing/2014/main" id="{5754C262-8ECE-4B0E-99E0-BB3AEB5E425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" name="Main_22">
            <a:extLst>
              <a:ext uri="{FF2B5EF4-FFF2-40B4-BE49-F238E27FC236}">
                <a16:creationId xmlns:a16="http://schemas.microsoft.com/office/drawing/2014/main" id="{F1EDA7A7-7222-42F9-AEF2-00DF3F0100E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5" name="Main_23">
            <a:extLst>
              <a:ext uri="{FF2B5EF4-FFF2-40B4-BE49-F238E27FC236}">
                <a16:creationId xmlns:a16="http://schemas.microsoft.com/office/drawing/2014/main" id="{1789720F-F1E1-445C-8A47-862C5F7C375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8" name="Main_24">
            <a:extLst>
              <a:ext uri="{FF2B5EF4-FFF2-40B4-BE49-F238E27FC236}">
                <a16:creationId xmlns:a16="http://schemas.microsoft.com/office/drawing/2014/main" id="{7D9D759C-EB87-485C-BA71-AAC5F13FAC0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9" name="Main_25">
            <a:extLst>
              <a:ext uri="{FF2B5EF4-FFF2-40B4-BE49-F238E27FC236}">
                <a16:creationId xmlns:a16="http://schemas.microsoft.com/office/drawing/2014/main" id="{1A608498-DD53-43A3-9E4C-4884B609926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1" name="Main_26">
            <a:extLst>
              <a:ext uri="{FF2B5EF4-FFF2-40B4-BE49-F238E27FC236}">
                <a16:creationId xmlns:a16="http://schemas.microsoft.com/office/drawing/2014/main" id="{C3145653-A97B-4D79-8ED5-DEF2880A4A8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" name="Main_27">
            <a:extLst>
              <a:ext uri="{FF2B5EF4-FFF2-40B4-BE49-F238E27FC236}">
                <a16:creationId xmlns:a16="http://schemas.microsoft.com/office/drawing/2014/main" id="{D26E471A-317B-4391-9346-297A8AF79B6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8" name="Soleil">
            <a:extLst>
              <a:ext uri="{FF2B5EF4-FFF2-40B4-BE49-F238E27FC236}">
                <a16:creationId xmlns:a16="http://schemas.microsoft.com/office/drawing/2014/main" id="{83805410-A2AC-447B-85AD-52D4D24D9FC2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81" y="-737937"/>
            <a:ext cx="13532407" cy="7611979"/>
          </a:xfrm>
          <a:prstGeom prst="rect">
            <a:avLst/>
          </a:prstGeom>
        </p:spPr>
      </p:pic>
      <p:pic>
        <p:nvPicPr>
          <p:cNvPr id="170" name="Nuage_01">
            <a:extLst>
              <a:ext uri="{FF2B5EF4-FFF2-40B4-BE49-F238E27FC236}">
                <a16:creationId xmlns:a16="http://schemas.microsoft.com/office/drawing/2014/main" id="{BACFCCE6-581C-4FA8-9DD3-03CE71092D4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52" y="-336882"/>
            <a:ext cx="12192000" cy="6858000"/>
          </a:xfrm>
          <a:prstGeom prst="rect">
            <a:avLst/>
          </a:prstGeom>
        </p:spPr>
      </p:pic>
      <p:pic>
        <p:nvPicPr>
          <p:cNvPr id="172" name="Nuage_02">
            <a:extLst>
              <a:ext uri="{FF2B5EF4-FFF2-40B4-BE49-F238E27FC236}">
                <a16:creationId xmlns:a16="http://schemas.microsoft.com/office/drawing/2014/main" id="{22143759-3A24-4B9D-B225-2A9259C15DB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68" y="-592974"/>
            <a:ext cx="12192000" cy="6858000"/>
          </a:xfrm>
          <a:prstGeom prst="rect">
            <a:avLst/>
          </a:prstGeom>
        </p:spPr>
      </p:pic>
      <p:pic>
        <p:nvPicPr>
          <p:cNvPr id="186" name="Masque bleu">
            <a:extLst>
              <a:ext uri="{FF2B5EF4-FFF2-40B4-BE49-F238E27FC236}">
                <a16:creationId xmlns:a16="http://schemas.microsoft.com/office/drawing/2014/main" id="{A1E2690B-7F3B-4D4E-A076-6F539AD4535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utte terre">
            <a:extLst>
              <a:ext uri="{FF2B5EF4-FFF2-40B4-BE49-F238E27FC236}">
                <a16:creationId xmlns:a16="http://schemas.microsoft.com/office/drawing/2014/main" id="{FC0AACF9-E2D7-4952-A419-A1B998356A27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602">
            <a:off x="184301" y="5474312"/>
            <a:ext cx="7989008" cy="1138140"/>
          </a:xfrm>
          <a:prstGeom prst="rect">
            <a:avLst/>
          </a:prstGeom>
        </p:spPr>
      </p:pic>
      <p:pic>
        <p:nvPicPr>
          <p:cNvPr id="184" name="Masque blanc">
            <a:extLst>
              <a:ext uri="{FF2B5EF4-FFF2-40B4-BE49-F238E27FC236}">
                <a16:creationId xmlns:a16="http://schemas.microsoft.com/office/drawing/2014/main" id="{057F71E2-D599-4D53-A6D3-54AFB793F5B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pic>
        <p:nvPicPr>
          <p:cNvPr id="4" name="UDAF_Background_v5" hidden="1">
            <a:hlinkClick r:id="" action="ppaction://media"/>
            <a:extLst>
              <a:ext uri="{FF2B5EF4-FFF2-40B4-BE49-F238E27FC236}">
                <a16:creationId xmlns:a16="http://schemas.microsoft.com/office/drawing/2014/main" id="{28270D72-B3A8-4DA0-84C0-0466DD18F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446088" y="-6072188"/>
            <a:ext cx="609600" cy="60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024790" y="4220242"/>
            <a:ext cx="3985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fr-FR" sz="4000" dirty="0">
                <a:solidFill>
                  <a:schemeClr val="bg1"/>
                </a:solidFill>
                <a:latin typeface="Georgia" panose="02040502050405020303" pitchFamily="18" charset="0"/>
              </a:rPr>
              <a:t>2023</a:t>
            </a:r>
            <a:endParaRPr lang="fr-FR" sz="4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02_slide">
            <a:hlinkClick r:id="" action="ppaction://media"/>
            <a:extLst>
              <a:ext uri="{FF2B5EF4-FFF2-40B4-BE49-F238E27FC236}">
                <a16:creationId xmlns:a16="http://schemas.microsoft.com/office/drawing/2014/main" id="{6DC2696E-6331-6EEC-D7AB-6486FDD089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8" name="UDAF_Background_v6">
            <a:hlinkClick r:id="" action="ppaction://media"/>
            <a:extLst>
              <a:ext uri="{FF2B5EF4-FFF2-40B4-BE49-F238E27FC236}">
                <a16:creationId xmlns:a16="http://schemas.microsoft.com/office/drawing/2014/main" id="{7787D14A-D83A-4D57-9950-E396AEE07A1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2139807" y="-2243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est 3_Children playground crowd - looping-f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3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9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1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3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7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9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1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3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7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1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3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7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9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3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7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9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3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7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100"/>
                            </p:stCondLst>
                            <p:childTnLst>
                              <p:par>
                                <p:cTn id="19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33424 -2.22222E-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-0.42331 0.00231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72" y="11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22956 -0.00232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4100"/>
                            </p:stCondLst>
                            <p:childTnLst>
                              <p:par>
                                <p:cTn id="2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79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44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999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20" y="698341"/>
            <a:ext cx="5199743" cy="27298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flipH="1">
            <a:off x="1088570" y="2380343"/>
            <a:ext cx="412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536 sorties vers l’emploi </a:t>
            </a:r>
          </a:p>
        </p:txBody>
      </p:sp>
      <p:sp>
        <p:nvSpPr>
          <p:cNvPr id="9" name="ZoneTexte 8"/>
          <p:cNvSpPr txBox="1"/>
          <p:nvPr/>
        </p:nvSpPr>
        <p:spPr>
          <a:xfrm flipH="1">
            <a:off x="5517604" y="4702629"/>
            <a:ext cx="465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146 sorties vers l’emploi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88570" y="3487222"/>
            <a:ext cx="3701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195 accompagnements de personnes SDS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42" y="4526668"/>
            <a:ext cx="3028950" cy="1514475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D41BFBF-8CF4-1527-046A-49E55FAA4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604" y="5417113"/>
            <a:ext cx="4238274" cy="554288"/>
          </a:xfrm>
          <a:prstGeom prst="rect">
            <a:avLst/>
          </a:prstGeom>
        </p:spPr>
      </p:pic>
      <p:pic>
        <p:nvPicPr>
          <p:cNvPr id="10" name="20_slide">
            <a:hlinkClick r:id="" action="ppaction://media"/>
            <a:extLst>
              <a:ext uri="{FF2B5EF4-FFF2-40B4-BE49-F238E27FC236}">
                <a16:creationId xmlns:a16="http://schemas.microsoft.com/office/drawing/2014/main" id="{C43BD7DE-3ABC-C046-77C9-FC898E86A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64" y="3428206"/>
            <a:ext cx="3996620" cy="266054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6" r="18959"/>
          <a:stretch/>
        </p:blipFill>
        <p:spPr>
          <a:xfrm>
            <a:off x="9470513" y="1687875"/>
            <a:ext cx="1956816" cy="29828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07" y="1288696"/>
            <a:ext cx="3032205" cy="20176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7477" y="830162"/>
            <a:ext cx="2748365" cy="182879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322">
            <a:off x="2314218" y="4920011"/>
            <a:ext cx="1301223" cy="86590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1136">
            <a:off x="4623366" y="2044084"/>
            <a:ext cx="1111856" cy="73989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707">
            <a:off x="8687677" y="4998988"/>
            <a:ext cx="1301223" cy="865905"/>
          </a:xfrm>
          <a:prstGeom prst="rect">
            <a:avLst/>
          </a:prstGeom>
        </p:spPr>
      </p:pic>
      <p:pic>
        <p:nvPicPr>
          <p:cNvPr id="2" name="21_slide">
            <a:hlinkClick r:id="" action="ppaction://media"/>
            <a:extLst>
              <a:ext uri="{FF2B5EF4-FFF2-40B4-BE49-F238E27FC236}">
                <a16:creationId xmlns:a16="http://schemas.microsoft.com/office/drawing/2014/main" id="{C707B89F-7019-7D5C-62FA-7391A3254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392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642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142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892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3762FEF-1A21-2E20-60D4-F8250E270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129" y="1647031"/>
            <a:ext cx="2009775" cy="17811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00" y="3671888"/>
            <a:ext cx="1350818" cy="179970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525" y="1033272"/>
            <a:ext cx="2754190" cy="19095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24" y="4101084"/>
            <a:ext cx="2651760" cy="181965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458190" y="1481328"/>
            <a:ext cx="3012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La lecture est un plaisir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38888" y="5471593"/>
            <a:ext cx="331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Les parents, premiers éducateurs de leurs enfants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207" y="2941312"/>
            <a:ext cx="2619169" cy="1646667"/>
          </a:xfrm>
          <a:prstGeom prst="rect">
            <a:avLst/>
          </a:prstGeom>
        </p:spPr>
      </p:pic>
      <p:pic>
        <p:nvPicPr>
          <p:cNvPr id="2" name="22_slide">
            <a:hlinkClick r:id="" action="ppaction://media"/>
            <a:extLst>
              <a:ext uri="{FF2B5EF4-FFF2-40B4-BE49-F238E27FC236}">
                <a16:creationId xmlns:a16="http://schemas.microsoft.com/office/drawing/2014/main" id="{5FFB9DCE-F0ED-A863-B267-A4C1DFFC2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81" y="1541595"/>
            <a:ext cx="3690003" cy="24543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5" y="3737436"/>
            <a:ext cx="5325434" cy="23298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30" y="1403700"/>
            <a:ext cx="2962275" cy="15430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44" y="4782312"/>
            <a:ext cx="1559624" cy="1559624"/>
          </a:xfrm>
          <a:prstGeom prst="rect">
            <a:avLst/>
          </a:prstGeom>
        </p:spPr>
      </p:pic>
      <p:pic>
        <p:nvPicPr>
          <p:cNvPr id="2" name="23_slide">
            <a:hlinkClick r:id="" action="ppaction://media"/>
            <a:extLst>
              <a:ext uri="{FF2B5EF4-FFF2-40B4-BE49-F238E27FC236}">
                <a16:creationId xmlns:a16="http://schemas.microsoft.com/office/drawing/2014/main" id="{0FA8A832-8026-0F5D-1232-7DD013800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ABD81E2F-E202-4756-9330-B5A88668C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uage">
            <a:extLst>
              <a:ext uri="{FF2B5EF4-FFF2-40B4-BE49-F238E27FC236}">
                <a16:creationId xmlns:a16="http://schemas.microsoft.com/office/drawing/2014/main" id="{17927BBC-8EB7-4767-8719-6BC6E3EB2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479"/>
            <a:ext cx="12192000" cy="6858000"/>
          </a:xfrm>
          <a:prstGeom prst="rect">
            <a:avLst/>
          </a:prstGeom>
        </p:spPr>
      </p:pic>
      <p:pic>
        <p:nvPicPr>
          <p:cNvPr id="3" name="Butte_02">
            <a:extLst>
              <a:ext uri="{FF2B5EF4-FFF2-40B4-BE49-F238E27FC236}">
                <a16:creationId xmlns:a16="http://schemas.microsoft.com/office/drawing/2014/main" id="{F19338A8-B63F-4E4B-879D-2C04161C0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258" y="5381625"/>
            <a:ext cx="10363200" cy="1476375"/>
          </a:xfrm>
          <a:prstGeom prst="rect">
            <a:avLst/>
          </a:prstGeom>
        </p:spPr>
      </p:pic>
      <p:pic>
        <p:nvPicPr>
          <p:cNvPr id="8" name="Arbre">
            <a:extLst>
              <a:ext uri="{FF2B5EF4-FFF2-40B4-BE49-F238E27FC236}">
                <a16:creationId xmlns:a16="http://schemas.microsoft.com/office/drawing/2014/main" id="{4E6CB8E7-1089-490E-9E60-725E14A0F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6" y="1665798"/>
            <a:ext cx="4855740" cy="5265174"/>
          </a:xfrm>
          <a:prstGeom prst="rect">
            <a:avLst/>
          </a:prstGeom>
        </p:spPr>
      </p:pic>
      <p:pic>
        <p:nvPicPr>
          <p:cNvPr id="6" name="Butte_01">
            <a:extLst>
              <a:ext uri="{FF2B5EF4-FFF2-40B4-BE49-F238E27FC236}">
                <a16:creationId xmlns:a16="http://schemas.microsoft.com/office/drawing/2014/main" id="{24D48DF6-4C3E-4B75-B0F6-5C26C8048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233" y="5756556"/>
            <a:ext cx="9020175" cy="1476375"/>
          </a:xfrm>
          <a:prstGeom prst="rect">
            <a:avLst/>
          </a:prstGeom>
        </p:spPr>
      </p:pic>
      <p:pic>
        <p:nvPicPr>
          <p:cNvPr id="15" name="Soleil nuage">
            <a:extLst>
              <a:ext uri="{FF2B5EF4-FFF2-40B4-BE49-F238E27FC236}">
                <a16:creationId xmlns:a16="http://schemas.microsoft.com/office/drawing/2014/main" id="{841FEF1A-4644-4037-BE19-B6172C0F9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UNIS POUR LES FAMILLES">
            <a:extLst>
              <a:ext uri="{FF2B5EF4-FFF2-40B4-BE49-F238E27FC236}">
                <a16:creationId xmlns:a16="http://schemas.microsoft.com/office/drawing/2014/main" id="{36A5C2B8-6FA6-E7EB-1532-8BD326B25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18" y="2300622"/>
            <a:ext cx="2733232" cy="2254916"/>
          </a:xfrm>
          <a:prstGeom prst="rect">
            <a:avLst/>
          </a:prstGeom>
        </p:spPr>
      </p:pic>
      <p:pic>
        <p:nvPicPr>
          <p:cNvPr id="5" name="24_slide">
            <a:hlinkClick r:id="" action="ppaction://media"/>
            <a:extLst>
              <a:ext uri="{FF2B5EF4-FFF2-40B4-BE49-F238E27FC236}">
                <a16:creationId xmlns:a16="http://schemas.microsoft.com/office/drawing/2014/main" id="{38387E6E-8212-D86C-C55A-119CF2287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0">
        <p:push dir="u"/>
      </p:transition>
    </mc:Choice>
    <mc:Fallback xmlns="">
      <p:transition spd="slow" advClick="0" advTm="4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8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DAF_Slide34_C est ainsi que_v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887C96-9611-ED26-3145-5AC7D49F36AF}"/>
              </a:ext>
            </a:extLst>
          </p:cNvPr>
          <p:cNvSpPr txBox="1"/>
          <p:nvPr/>
        </p:nvSpPr>
        <p:spPr>
          <a:xfrm>
            <a:off x="1244734" y="1106965"/>
            <a:ext cx="321138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Georgia"/>
              </a:rPr>
              <a:t>57 associations </a:t>
            </a:r>
            <a:endParaRPr lang="fr-FR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5F9072-8F66-C695-FAAF-0E3F1A3AD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962" y="1344641"/>
            <a:ext cx="5172075" cy="7315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5E11089-8495-6140-866F-BD88EF75CFB9}"/>
              </a:ext>
            </a:extLst>
          </p:cNvPr>
          <p:cNvSpPr txBox="1"/>
          <p:nvPr/>
        </p:nvSpPr>
        <p:spPr>
          <a:xfrm>
            <a:off x="1317048" y="4463632"/>
            <a:ext cx="225473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Georgia"/>
              </a:rPr>
              <a:t>1546 heures  </a:t>
            </a:r>
            <a:endParaRPr lang="fr-FR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D174B2-21E9-A621-0A01-E8DCF3C5DC9F}"/>
              </a:ext>
            </a:extLst>
          </p:cNvPr>
          <p:cNvSpPr txBox="1"/>
          <p:nvPr/>
        </p:nvSpPr>
        <p:spPr>
          <a:xfrm>
            <a:off x="5312169" y="1059896"/>
            <a:ext cx="251381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Georgia"/>
              </a:rPr>
              <a:t>320 salariés</a:t>
            </a:r>
            <a:r>
              <a:rPr lang="fr-FR" sz="3200" dirty="0">
                <a:latin typeface="Georgia"/>
              </a:rPr>
              <a:t> </a:t>
            </a:r>
            <a:endParaRPr lang="fr-FR" sz="3200" dirty="0">
              <a:latin typeface="Georgia" panose="02040502050405020303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98E7F0-C85C-1E03-AA2F-5684BCB1FF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26" y="-1541101"/>
            <a:ext cx="4847949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54062F-DA3F-6237-4DD3-D091DB33D0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18" y="778542"/>
            <a:ext cx="4847949" cy="6858000"/>
          </a:xfrm>
          <a:prstGeom prst="rect">
            <a:avLst/>
          </a:prstGeom>
        </p:spPr>
      </p:pic>
      <p:pic>
        <p:nvPicPr>
          <p:cNvPr id="10" name="03_slide">
            <a:hlinkClick r:id="" action="ppaction://media"/>
            <a:extLst>
              <a:ext uri="{FF2B5EF4-FFF2-40B4-BE49-F238E27FC236}">
                <a16:creationId xmlns:a16="http://schemas.microsoft.com/office/drawing/2014/main" id="{D26A65EF-2FAD-50BA-33F9-CBEC22233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34440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8" y="8077312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5627" y="2240167"/>
            <a:ext cx="4121253" cy="25910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21" y="0"/>
            <a:ext cx="3533908" cy="23743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28" y="2399745"/>
            <a:ext cx="3578701" cy="23626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28" y="4810657"/>
            <a:ext cx="3662235" cy="2060044"/>
          </a:xfrm>
          <a:prstGeom prst="rect">
            <a:avLst/>
          </a:prstGeom>
        </p:spPr>
      </p:pic>
      <p:pic>
        <p:nvPicPr>
          <p:cNvPr id="11" name="04_slide">
            <a:hlinkClick r:id="" action="ppaction://media"/>
            <a:extLst>
              <a:ext uri="{FF2B5EF4-FFF2-40B4-BE49-F238E27FC236}">
                <a16:creationId xmlns:a16="http://schemas.microsoft.com/office/drawing/2014/main" id="{FDA0131F-95C8-332A-CC70-916BB5C7E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36" y="1469898"/>
            <a:ext cx="4572000" cy="24003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2"/>
          <a:stretch/>
        </p:blipFill>
        <p:spPr>
          <a:xfrm>
            <a:off x="3293713" y="1234440"/>
            <a:ext cx="1593172" cy="4974336"/>
          </a:xfrm>
          <a:prstGeom prst="rect">
            <a:avLst/>
          </a:prstGeom>
        </p:spPr>
      </p:pic>
      <p:pic>
        <p:nvPicPr>
          <p:cNvPr id="10" name="05_slide">
            <a:hlinkClick r:id="" action="ppaction://media"/>
            <a:extLst>
              <a:ext uri="{FF2B5EF4-FFF2-40B4-BE49-F238E27FC236}">
                <a16:creationId xmlns:a16="http://schemas.microsoft.com/office/drawing/2014/main" id="{4AEF54D5-7FE4-FBAD-65FE-DE1D92173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57" y="-1670538"/>
            <a:ext cx="4847949" cy="6858000"/>
          </a:xfrm>
          <a:prstGeom prst="rect">
            <a:avLst/>
          </a:prstGeom>
        </p:spPr>
      </p:pic>
      <p:pic>
        <p:nvPicPr>
          <p:cNvPr id="17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8" name="slide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758462"/>
            <a:ext cx="3995789" cy="265777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81" y="2011267"/>
            <a:ext cx="4847949" cy="6858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3629" y="429224"/>
            <a:ext cx="3246555" cy="20428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50" y="2651760"/>
            <a:ext cx="5302278" cy="2982531"/>
          </a:xfrm>
          <a:prstGeom prst="rect">
            <a:avLst/>
          </a:prstGeom>
        </p:spPr>
      </p:pic>
      <p:pic>
        <p:nvPicPr>
          <p:cNvPr id="5" name="06_slide">
            <a:hlinkClick r:id="" action="ppaction://media"/>
            <a:extLst>
              <a:ext uri="{FF2B5EF4-FFF2-40B4-BE49-F238E27FC236}">
                <a16:creationId xmlns:a16="http://schemas.microsoft.com/office/drawing/2014/main" id="{EA7B475E-CA06-E288-C5A8-F5483D9665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75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4172" y="1018919"/>
            <a:ext cx="4127350" cy="25971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51" y="1139890"/>
            <a:ext cx="1573491" cy="233109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87" y="633475"/>
            <a:ext cx="3333750" cy="24955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53" y="3514469"/>
            <a:ext cx="3385872" cy="2539404"/>
          </a:xfrm>
          <a:prstGeom prst="rect">
            <a:avLst/>
          </a:prstGeom>
        </p:spPr>
      </p:pic>
      <p:pic>
        <p:nvPicPr>
          <p:cNvPr id="5" name="07_slide">
            <a:hlinkClick r:id="" action="ppaction://media"/>
            <a:extLst>
              <a:ext uri="{FF2B5EF4-FFF2-40B4-BE49-F238E27FC236}">
                <a16:creationId xmlns:a16="http://schemas.microsoft.com/office/drawing/2014/main" id="{AADBE902-6095-ADDD-46F9-AA01AD933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05" y="1007066"/>
            <a:ext cx="2981741" cy="15337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15" y="1522475"/>
            <a:ext cx="4050792" cy="40507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57" y="3547871"/>
            <a:ext cx="5172458" cy="2586229"/>
          </a:xfrm>
          <a:prstGeom prst="rect">
            <a:avLst/>
          </a:prstGeom>
        </p:spPr>
      </p:pic>
      <p:pic>
        <p:nvPicPr>
          <p:cNvPr id="5" name="08_slide">
            <a:hlinkClick r:id="" action="ppaction://media"/>
            <a:extLst>
              <a:ext uri="{FF2B5EF4-FFF2-40B4-BE49-F238E27FC236}">
                <a16:creationId xmlns:a16="http://schemas.microsoft.com/office/drawing/2014/main" id="{0E42D18B-8235-DC91-8268-0FFA29AA4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 bleu">
            <a:extLst>
              <a:ext uri="{FF2B5EF4-FFF2-40B4-BE49-F238E27FC236}">
                <a16:creationId xmlns:a16="http://schemas.microsoft.com/office/drawing/2014/main" id="{D3F4268E-8D32-47B9-9CF4-1B4CB66D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7" name="Masque bleu">
            <a:extLst>
              <a:ext uri="{FF2B5EF4-FFF2-40B4-BE49-F238E27FC236}">
                <a16:creationId xmlns:a16="http://schemas.microsoft.com/office/drawing/2014/main" id="{376B47BA-1E33-4E8C-9886-DEFDAABD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12192000" cy="6858000"/>
          </a:xfrm>
          <a:prstGeom prst="rect">
            <a:avLst/>
          </a:prstGeom>
        </p:spPr>
      </p:pic>
      <p:pic>
        <p:nvPicPr>
          <p:cNvPr id="6" name="Masque blanc">
            <a:extLst>
              <a:ext uri="{FF2B5EF4-FFF2-40B4-BE49-F238E27FC236}">
                <a16:creationId xmlns:a16="http://schemas.microsoft.com/office/drawing/2014/main" id="{99A686D5-7850-44B7-8F21-FAB983F9E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50" y="1521366"/>
            <a:ext cx="2143125" cy="2143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flipH="1">
            <a:off x="2293511" y="4265071"/>
            <a:ext cx="415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L’UDAF est financée à 100% par de l’argent public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93207" y="2688271"/>
            <a:ext cx="4583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Rendre compte est un devoir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70E3E4-1282-9D01-C1DA-21A26A0B1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43" y="1172463"/>
            <a:ext cx="2787612" cy="1569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A00202-A8D0-1871-9342-4803EB422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01" y="3997108"/>
            <a:ext cx="2306789" cy="1647168"/>
          </a:xfrm>
          <a:prstGeom prst="rect">
            <a:avLst/>
          </a:prstGeom>
        </p:spPr>
      </p:pic>
      <p:pic>
        <p:nvPicPr>
          <p:cNvPr id="18" name="09_slide">
            <a:hlinkClick r:id="" action="ppaction://media"/>
            <a:extLst>
              <a:ext uri="{FF2B5EF4-FFF2-40B4-BE49-F238E27FC236}">
                <a16:creationId xmlns:a16="http://schemas.microsoft.com/office/drawing/2014/main" id="{17F8543D-7711-6EEE-6034-38358F6B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74BA07ADCFA1489CB79460509F5F1F" ma:contentTypeVersion="15" ma:contentTypeDescription="Crée un document." ma:contentTypeScope="" ma:versionID="3f708b7a0aba936aaca41d04f589a032">
  <xsd:schema xmlns:xsd="http://www.w3.org/2001/XMLSchema" xmlns:xs="http://www.w3.org/2001/XMLSchema" xmlns:p="http://schemas.microsoft.com/office/2006/metadata/properties" xmlns:ns2="fd907e4c-84ae-471e-9a58-9b0beed80920" xmlns:ns3="4aadaa7d-038c-4bca-a2a6-7f7987de7cdb" targetNamespace="http://schemas.microsoft.com/office/2006/metadata/properties" ma:root="true" ma:fieldsID="619a811413d51aaba41aeb392a303ab4" ns2:_="" ns3:_="">
    <xsd:import namespace="fd907e4c-84ae-471e-9a58-9b0beed80920"/>
    <xsd:import namespace="4aadaa7d-038c-4bca-a2a6-7f7987de7c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907e4c-84ae-471e-9a58-9b0beed809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a3cedfb9-3afd-4c7c-ad00-2b36befafb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daa7d-038c-4bca-a2a6-7f7987de7c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85de4f5-a251-4c2b-95d5-d003c25e358c}" ma:internalName="TaxCatchAll" ma:showField="CatchAllData" ma:web="4aadaa7d-038c-4bca-a2a6-7f7987de7c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adaa7d-038c-4bca-a2a6-7f7987de7cdb">
      <UserInfo>
        <DisplayName>HALLINGER Isabelle</DisplayName>
        <AccountId>14</AccountId>
        <AccountType/>
      </UserInfo>
      <UserInfo>
        <DisplayName>JACQ Alain</DisplayName>
        <AccountId>12</AccountId>
        <AccountType/>
      </UserInfo>
      <UserInfo>
        <DisplayName>MOREL Vincent</DisplayName>
        <AccountId>40</AccountId>
        <AccountType/>
      </UserInfo>
    </SharedWithUsers>
    <lcf76f155ced4ddcb4097134ff3c332f xmlns="fd907e4c-84ae-471e-9a58-9b0beed80920">
      <Terms xmlns="http://schemas.microsoft.com/office/infopath/2007/PartnerControls"/>
    </lcf76f155ced4ddcb4097134ff3c332f>
    <TaxCatchAll xmlns="4aadaa7d-038c-4bca-a2a6-7f7987de7cdb" xsi:nil="true"/>
  </documentManagement>
</p:properties>
</file>

<file path=customXml/itemProps1.xml><?xml version="1.0" encoding="utf-8"?>
<ds:datastoreItem xmlns:ds="http://schemas.openxmlformats.org/officeDocument/2006/customXml" ds:itemID="{125BE6FD-A43C-41BA-874B-EED6FC4DF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907e4c-84ae-471e-9a58-9b0beed80920"/>
    <ds:schemaRef ds:uri="4aadaa7d-038c-4bca-a2a6-7f7987de7c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CFA4C0-2221-42E0-91B6-F3FBE9F1E6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073174-7EAA-45F4-B3D5-8A84DC1ABC80}">
  <ds:schemaRefs>
    <ds:schemaRef ds:uri="http://schemas.openxmlformats.org/package/2006/metadata/core-properties"/>
    <ds:schemaRef ds:uri="http://purl.org/dc/terms/"/>
    <ds:schemaRef ds:uri="fd907e4c-84ae-471e-9a58-9b0beed80920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4aadaa7d-038c-4bca-a2a6-7f7987de7cd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145</Words>
  <Application>Microsoft Office PowerPoint</Application>
  <PresentationFormat>Grand écran</PresentationFormat>
  <Paragraphs>33</Paragraphs>
  <Slides>24</Slides>
  <Notes>1</Notes>
  <HiddenSlides>0</HiddenSlides>
  <MMClips>27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Antonella MONTAGNESE</dc:creator>
  <cp:lastModifiedBy>JACQ Alain</cp:lastModifiedBy>
  <cp:revision>43</cp:revision>
  <cp:lastPrinted>2022-06-05T15:28:26Z</cp:lastPrinted>
  <dcterms:created xsi:type="dcterms:W3CDTF">2022-05-31T07:42:00Z</dcterms:created>
  <dcterms:modified xsi:type="dcterms:W3CDTF">2024-08-29T14:25:33Z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0x010100AF74BA07ADCFA1489CB79460509F5F1F</vt:lpwstr>
  </property>
  <property fmtid="{D5CDD505-2E9C-101B-9397-08002B2CF9AE}" pid="3" name="MediaServiceImageTags">
    <vt:lpwstr/>
  </property>
</Properties>
</file>